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2.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slideLayout" Target="../slideLayouts/slideLayout2.xml"/><Relationship Id="rId9"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slideLayout" Target="../slideLayouts/slideLayout2.xml"/><Relationship Id="rId7"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slideLayout" Target="../slideLayouts/slideLayout2.xml"/><Relationship Id="rId10"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slideLayout" Target="../slideLayouts/slideLayout2.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slideLayout" Target="../slideLayouts/slideLayout2.xml"/><Relationship Id="rId8"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slideLayout" Target="../slideLayouts/slideLayout2.xml"/><Relationship Id="rId7"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slideLayout" Target="../slideLayouts/slideLayout2.xml"/><Relationship Id="rId7"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2.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slideLayout" Target="../slideLayouts/slideLayout2.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slideLayout" Target="../slideLayouts/slideLayout2.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2.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2.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slideLayout" Target="../slideLayouts/slideLayout2.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2.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2.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46920" y="36576"/>
            <a:ext cx="4956048" cy="8174736"/>
          </a:xfrm>
          <a:prstGeom prst="rect">
            <a:avLst/>
          </a:prstGeom>
        </p:spPr>
      </p:pic>
      <p:sp>
        <p:nvSpPr>
          <p:cNvPr id="4" name="Text 0"/>
          <p:cNvSpPr/>
          <p:nvPr/>
        </p:nvSpPr>
        <p:spPr>
          <a:xfrm>
            <a:off x="859536" y="1389888"/>
            <a:ext cx="7973568" cy="3419856"/>
          </a:xfrm>
          <a:prstGeom prst="rect">
            <a:avLst/>
          </a:prstGeom>
          <a:noFill/>
          <a:ln/>
        </p:spPr>
        <p:txBody>
          <a:bodyPr wrap="square" lIns="0" tIns="0" rIns="0" bIns="0" rtlCol="0" anchor="t"/>
          <a:lstStyle/>
          <a:p>
            <a:pPr algn="l" indent="0" marL="0">
              <a:lnSpc>
                <a:spcPts val="8970"/>
              </a:lnSpc>
              <a:buNone/>
            </a:pPr>
            <a:r>
              <a:rPr lang="en-US" sz="6410" dirty="0">
                <a:solidFill>
                  <a:srgbClr val="EAEAEA"/>
                </a:solidFill>
                <a:latin typeface="NotoSans-NotoSans-Regular" pitchFamily="34" charset="0"/>
                <a:ea typeface="NotoSans-NotoSans-Regular" pitchFamily="34" charset="-122"/>
                <a:cs typeface="NotoSans-NotoSans-Regular" pitchFamily="34" charset="-120"/>
              </a:rPr>
              <a:t>Project Management Tool Overview</a:t>
            </a:r>
            <a:endParaRPr lang="en-US" sz="6410" dirty="0"/>
          </a:p>
        </p:txBody>
      </p:sp>
      <p:sp>
        <p:nvSpPr>
          <p:cNvPr id="5" name="Text 1"/>
          <p:cNvSpPr/>
          <p:nvPr/>
        </p:nvSpPr>
        <p:spPr>
          <a:xfrm>
            <a:off x="859536" y="5074920"/>
            <a:ext cx="7973568" cy="1773936"/>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This presentation provides an overview of a project management tool designed to streamline workflows and enhance team collaboration. We will explore its key features, benefits, and how to get started. The tool is built on the MERN stack, ensuring a robust and scalable solution for managing projects effectively.</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6576" y="36576"/>
            <a:ext cx="4956048" cy="8174736"/>
          </a:xfrm>
          <a:prstGeom prst="rect">
            <a:avLst/>
          </a:prstGeom>
        </p:spPr>
      </p:pic>
      <p:pic>
        <p:nvPicPr>
          <p:cNvPr id="4" name="Image 2" descr="preencoded.png">    </p:cNvPr>
          <p:cNvPicPr>
            <a:picLocks noChangeAspect="1"/>
          </p:cNvPicPr>
          <p:nvPr/>
        </p:nvPicPr>
        <p:blipFill>
          <a:blip r:embed="rId3"/>
          <a:stretch>
            <a:fillRect/>
          </a:stretch>
        </p:blipFill>
        <p:spPr>
          <a:xfrm>
            <a:off x="11347704" y="3264408"/>
            <a:ext cx="539496" cy="484632"/>
          </a:xfrm>
          <a:prstGeom prst="rect">
            <a:avLst/>
          </a:prstGeom>
        </p:spPr>
      </p:pic>
      <p:pic>
        <p:nvPicPr>
          <p:cNvPr id="5" name="Image 3" descr="preencoded.png">    </p:cNvPr>
          <p:cNvPicPr>
            <a:picLocks noChangeAspect="1"/>
          </p:cNvPicPr>
          <p:nvPr/>
        </p:nvPicPr>
        <p:blipFill>
          <a:blip r:embed="rId4"/>
          <a:stretch>
            <a:fillRect/>
          </a:stretch>
        </p:blipFill>
        <p:spPr>
          <a:xfrm>
            <a:off x="5769864" y="3264408"/>
            <a:ext cx="603504" cy="484632"/>
          </a:xfrm>
          <a:prstGeom prst="rect">
            <a:avLst/>
          </a:prstGeom>
        </p:spPr>
      </p:pic>
      <p:pic>
        <p:nvPicPr>
          <p:cNvPr id="6" name="Image 4" descr="preencoded.png">    </p:cNvPr>
          <p:cNvPicPr>
            <a:picLocks noChangeAspect="1"/>
          </p:cNvPicPr>
          <p:nvPr/>
        </p:nvPicPr>
        <p:blipFill>
          <a:blip r:embed="rId5"/>
          <a:stretch>
            <a:fillRect/>
          </a:stretch>
        </p:blipFill>
        <p:spPr>
          <a:xfrm>
            <a:off x="8631936" y="3264408"/>
            <a:ext cx="420624" cy="484632"/>
          </a:xfrm>
          <a:prstGeom prst="rect">
            <a:avLst/>
          </a:prstGeom>
        </p:spPr>
      </p:pic>
      <p:sp>
        <p:nvSpPr>
          <p:cNvPr id="7" name="Text 0"/>
          <p:cNvSpPr/>
          <p:nvPr/>
        </p:nvSpPr>
        <p:spPr>
          <a:xfrm>
            <a:off x="5815584" y="2157984"/>
            <a:ext cx="7973568" cy="832104"/>
          </a:xfrm>
          <a:prstGeom prst="rect">
            <a:avLst/>
          </a:prstGeom>
          <a:noFill/>
          <a:ln/>
        </p:spPr>
        <p:txBody>
          <a:bodyPr wrap="none" lIns="0" tIns="0" rIns="0" bIns="0" rtlCol="0" anchor="t"/>
          <a:lstStyle/>
          <a:p>
            <a:pPr algn="l" indent="0" marL="0">
              <a:lnSpc>
                <a:spcPts val="6500"/>
              </a:lnSpc>
              <a:buNone/>
            </a:pPr>
            <a:r>
              <a:rPr lang="en-US" sz="4640" dirty="0">
                <a:solidFill>
                  <a:srgbClr val="EAEAEA"/>
                </a:solidFill>
                <a:latin typeface="NotoSans-NotoSans-Regular" pitchFamily="34" charset="0"/>
                <a:ea typeface="NotoSans-NotoSans-Regular" pitchFamily="34" charset="-122"/>
                <a:cs typeface="NotoSans-NotoSans-Regular" pitchFamily="34" charset="-120"/>
              </a:rPr>
              <a:t>How to Get Started</a:t>
            </a:r>
            <a:endParaRPr lang="en-US" sz="4640" dirty="0"/>
          </a:p>
        </p:txBody>
      </p:sp>
      <p:sp>
        <p:nvSpPr>
          <p:cNvPr id="8" name="Text 1"/>
          <p:cNvSpPr/>
          <p:nvPr/>
        </p:nvSpPr>
        <p:spPr>
          <a:xfrm>
            <a:off x="8604504" y="5001768"/>
            <a:ext cx="2395728" cy="1069848"/>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Familiarize yourself with the tool's functionalities.</a:t>
            </a:r>
            <a:endParaRPr lang="en-US" sz="1850" dirty="0"/>
          </a:p>
        </p:txBody>
      </p:sp>
      <p:sp>
        <p:nvSpPr>
          <p:cNvPr id="9" name="Text 2"/>
          <p:cNvSpPr/>
          <p:nvPr/>
        </p:nvSpPr>
        <p:spPr>
          <a:xfrm>
            <a:off x="5824728" y="4041648"/>
            <a:ext cx="2395728" cy="832104"/>
          </a:xfrm>
          <a:prstGeom prst="rect">
            <a:avLst/>
          </a:prstGeom>
          <a:noFill/>
          <a:ln/>
        </p:spPr>
        <p:txBody>
          <a:bodyPr wrap="squar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Create an Account</a:t>
            </a:r>
            <a:endParaRPr lang="en-US" sz="2320" dirty="0"/>
          </a:p>
        </p:txBody>
      </p:sp>
      <p:sp>
        <p:nvSpPr>
          <p:cNvPr id="10" name="Text 3"/>
          <p:cNvSpPr/>
          <p:nvPr/>
        </p:nvSpPr>
        <p:spPr>
          <a:xfrm>
            <a:off x="5824728" y="5001768"/>
            <a:ext cx="2395728" cy="1069848"/>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Sign up on the platform to get started.</a:t>
            </a:r>
            <a:endParaRPr lang="en-US" sz="1850" dirty="0"/>
          </a:p>
        </p:txBody>
      </p:sp>
      <p:sp>
        <p:nvSpPr>
          <p:cNvPr id="11" name="Text 4"/>
          <p:cNvSpPr/>
          <p:nvPr/>
        </p:nvSpPr>
        <p:spPr>
          <a:xfrm>
            <a:off x="11375136" y="4590288"/>
            <a:ext cx="2395728" cy="1069848"/>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Initiate your first project and invite team members.</a:t>
            </a:r>
            <a:endParaRPr lang="en-US" sz="1850" dirty="0"/>
          </a:p>
        </p:txBody>
      </p:sp>
      <p:sp>
        <p:nvSpPr>
          <p:cNvPr id="12" name="Text 5"/>
          <p:cNvSpPr/>
          <p:nvPr/>
        </p:nvSpPr>
        <p:spPr>
          <a:xfrm>
            <a:off x="8604504" y="4041648"/>
            <a:ext cx="2395728" cy="832104"/>
          </a:xfrm>
          <a:prstGeom prst="rect">
            <a:avLst/>
          </a:prstGeom>
          <a:noFill/>
          <a:ln/>
        </p:spPr>
        <p:txBody>
          <a:bodyPr wrap="squar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Explore Features</a:t>
            </a:r>
            <a:endParaRPr lang="en-US" sz="2320" dirty="0"/>
          </a:p>
        </p:txBody>
      </p:sp>
      <p:sp>
        <p:nvSpPr>
          <p:cNvPr id="13" name="Text 6"/>
          <p:cNvSpPr/>
          <p:nvPr/>
        </p:nvSpPr>
        <p:spPr>
          <a:xfrm>
            <a:off x="11375136" y="4041648"/>
            <a:ext cx="2395728"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Start a Project</a:t>
            </a:r>
            <a:endParaRPr lang="en-US" sz="232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823960"/>
          </a:xfrm>
          <a:prstGeom prst="rect">
            <a:avLst/>
          </a:prstGeom>
        </p:spPr>
      </p:pic>
      <p:pic>
        <p:nvPicPr>
          <p:cNvPr id="3" name="Image 1" descr="preencoded.png">    </p:cNvPr>
          <p:cNvPicPr>
            <a:picLocks noChangeAspect="1"/>
          </p:cNvPicPr>
          <p:nvPr/>
        </p:nvPicPr>
        <p:blipFill>
          <a:blip r:embed="rId2"/>
          <a:stretch>
            <a:fillRect/>
          </a:stretch>
        </p:blipFill>
        <p:spPr>
          <a:xfrm>
            <a:off x="36576" y="36576"/>
            <a:ext cx="4956048" cy="8759952"/>
          </a:xfrm>
          <a:prstGeom prst="rect">
            <a:avLst/>
          </a:prstGeom>
        </p:spPr>
      </p:pic>
      <p:pic>
        <p:nvPicPr>
          <p:cNvPr id="4" name="Image 2" descr="preencoded.png">    </p:cNvPr>
          <p:cNvPicPr>
            <a:picLocks noChangeAspect="1"/>
          </p:cNvPicPr>
          <p:nvPr/>
        </p:nvPicPr>
        <p:blipFill>
          <a:blip r:embed="rId3"/>
          <a:stretch>
            <a:fillRect/>
          </a:stretch>
        </p:blipFill>
        <p:spPr>
          <a:xfrm>
            <a:off x="8604504" y="4974336"/>
            <a:ext cx="484632" cy="484632"/>
          </a:xfrm>
          <a:prstGeom prst="rect">
            <a:avLst/>
          </a:prstGeom>
        </p:spPr>
      </p:pic>
      <p:pic>
        <p:nvPicPr>
          <p:cNvPr id="5" name="Image 3" descr="preencoded.png">    </p:cNvPr>
          <p:cNvPicPr>
            <a:picLocks noChangeAspect="1"/>
          </p:cNvPicPr>
          <p:nvPr/>
        </p:nvPicPr>
        <p:blipFill>
          <a:blip r:embed="rId4"/>
          <a:stretch>
            <a:fillRect/>
          </a:stretch>
        </p:blipFill>
        <p:spPr>
          <a:xfrm>
            <a:off x="8567928" y="1792224"/>
            <a:ext cx="539496" cy="484632"/>
          </a:xfrm>
          <a:prstGeom prst="rect">
            <a:avLst/>
          </a:prstGeom>
        </p:spPr>
      </p:pic>
      <p:pic>
        <p:nvPicPr>
          <p:cNvPr id="6" name="Image 4" descr="preencoded.png">    </p:cNvPr>
          <p:cNvPicPr>
            <a:picLocks noChangeAspect="1"/>
          </p:cNvPicPr>
          <p:nvPr/>
        </p:nvPicPr>
        <p:blipFill>
          <a:blip r:embed="rId5"/>
          <a:stretch>
            <a:fillRect/>
          </a:stretch>
        </p:blipFill>
        <p:spPr>
          <a:xfrm>
            <a:off x="11311128" y="1792224"/>
            <a:ext cx="603504" cy="484632"/>
          </a:xfrm>
          <a:prstGeom prst="rect">
            <a:avLst/>
          </a:prstGeom>
        </p:spPr>
      </p:pic>
      <p:pic>
        <p:nvPicPr>
          <p:cNvPr id="7" name="Image 5" descr="preencoded.png">    </p:cNvPr>
          <p:cNvPicPr>
            <a:picLocks noChangeAspect="1"/>
          </p:cNvPicPr>
          <p:nvPr/>
        </p:nvPicPr>
        <p:blipFill>
          <a:blip r:embed="rId6"/>
          <a:stretch>
            <a:fillRect/>
          </a:stretch>
        </p:blipFill>
        <p:spPr>
          <a:xfrm>
            <a:off x="5916168" y="1792224"/>
            <a:ext cx="301752" cy="484632"/>
          </a:xfrm>
          <a:prstGeom prst="rect">
            <a:avLst/>
          </a:prstGeom>
        </p:spPr>
      </p:pic>
      <p:pic>
        <p:nvPicPr>
          <p:cNvPr id="8" name="Image 6" descr="preencoded.png">    </p:cNvPr>
          <p:cNvPicPr>
            <a:picLocks noChangeAspect="1"/>
          </p:cNvPicPr>
          <p:nvPr/>
        </p:nvPicPr>
        <p:blipFill>
          <a:blip r:embed="rId7"/>
          <a:stretch>
            <a:fillRect/>
          </a:stretch>
        </p:blipFill>
        <p:spPr>
          <a:xfrm>
            <a:off x="5861304" y="4974336"/>
            <a:ext cx="420624" cy="484632"/>
          </a:xfrm>
          <a:prstGeom prst="rect">
            <a:avLst/>
          </a:prstGeom>
        </p:spPr>
      </p:pic>
      <p:sp>
        <p:nvSpPr>
          <p:cNvPr id="9" name="Text 0"/>
          <p:cNvSpPr/>
          <p:nvPr/>
        </p:nvSpPr>
        <p:spPr>
          <a:xfrm>
            <a:off x="8604504" y="3118104"/>
            <a:ext cx="2395728" cy="1069848"/>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Set up a new project by entering relevant details.</a:t>
            </a:r>
            <a:endParaRPr lang="en-US" sz="1850" dirty="0"/>
          </a:p>
        </p:txBody>
      </p:sp>
      <p:sp>
        <p:nvSpPr>
          <p:cNvPr id="10" name="Text 1"/>
          <p:cNvSpPr/>
          <p:nvPr/>
        </p:nvSpPr>
        <p:spPr>
          <a:xfrm>
            <a:off x="11375136" y="2560320"/>
            <a:ext cx="2395728" cy="832104"/>
          </a:xfrm>
          <a:prstGeom prst="rect">
            <a:avLst/>
          </a:prstGeom>
          <a:noFill/>
          <a:ln/>
        </p:spPr>
        <p:txBody>
          <a:bodyPr wrap="squar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Add Team Members</a:t>
            </a:r>
            <a:endParaRPr lang="en-US" sz="2320" dirty="0"/>
          </a:p>
        </p:txBody>
      </p:sp>
      <p:sp>
        <p:nvSpPr>
          <p:cNvPr id="11" name="Text 2"/>
          <p:cNvSpPr/>
          <p:nvPr/>
        </p:nvSpPr>
        <p:spPr>
          <a:xfrm>
            <a:off x="5815584" y="685800"/>
            <a:ext cx="7973568" cy="832104"/>
          </a:xfrm>
          <a:prstGeom prst="rect">
            <a:avLst/>
          </a:prstGeom>
          <a:noFill/>
          <a:ln/>
        </p:spPr>
        <p:txBody>
          <a:bodyPr wrap="none" lIns="0" tIns="0" rIns="0" bIns="0" rtlCol="0" anchor="t"/>
          <a:lstStyle/>
          <a:p>
            <a:pPr algn="l" indent="0" marL="0">
              <a:lnSpc>
                <a:spcPts val="6500"/>
              </a:lnSpc>
              <a:buNone/>
            </a:pPr>
            <a:r>
              <a:rPr lang="en-US" sz="4640" dirty="0">
                <a:solidFill>
                  <a:srgbClr val="EAEAEA"/>
                </a:solidFill>
                <a:latin typeface="NotoSans-NotoSans-Regular" pitchFamily="34" charset="0"/>
                <a:ea typeface="NotoSans-NotoSans-Regular" pitchFamily="34" charset="-122"/>
                <a:cs typeface="NotoSans-NotoSans-Regular" pitchFamily="34" charset="-120"/>
              </a:rPr>
              <a:t>How to Get Started</a:t>
            </a:r>
            <a:endParaRPr lang="en-US" sz="4640" dirty="0"/>
          </a:p>
        </p:txBody>
      </p:sp>
      <p:sp>
        <p:nvSpPr>
          <p:cNvPr id="12" name="Text 3"/>
          <p:cNvSpPr/>
          <p:nvPr/>
        </p:nvSpPr>
        <p:spPr>
          <a:xfrm>
            <a:off x="11375136" y="3529584"/>
            <a:ext cx="2395728" cy="1069848"/>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Invite colleagues to collaborate on the project.</a:t>
            </a:r>
            <a:endParaRPr lang="en-US" sz="1850" dirty="0"/>
          </a:p>
        </p:txBody>
      </p:sp>
      <p:sp>
        <p:nvSpPr>
          <p:cNvPr id="13" name="Text 4"/>
          <p:cNvSpPr/>
          <p:nvPr/>
        </p:nvSpPr>
        <p:spPr>
          <a:xfrm>
            <a:off x="8604504" y="2560320"/>
            <a:ext cx="2395728"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Create a Project</a:t>
            </a:r>
            <a:endParaRPr lang="en-US" sz="2320" dirty="0"/>
          </a:p>
        </p:txBody>
      </p:sp>
      <p:sp>
        <p:nvSpPr>
          <p:cNvPr id="14" name="Text 5"/>
          <p:cNvSpPr/>
          <p:nvPr/>
        </p:nvSpPr>
        <p:spPr>
          <a:xfrm>
            <a:off x="5824728" y="2560320"/>
            <a:ext cx="2395728"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Sign Up</a:t>
            </a:r>
            <a:endParaRPr lang="en-US" sz="2320" dirty="0"/>
          </a:p>
        </p:txBody>
      </p:sp>
      <p:sp>
        <p:nvSpPr>
          <p:cNvPr id="15" name="Text 6"/>
          <p:cNvSpPr/>
          <p:nvPr/>
        </p:nvSpPr>
        <p:spPr>
          <a:xfrm>
            <a:off x="8604504" y="5751576"/>
            <a:ext cx="2395728" cy="832104"/>
          </a:xfrm>
          <a:prstGeom prst="rect">
            <a:avLst/>
          </a:prstGeom>
          <a:noFill/>
          <a:ln/>
        </p:spPr>
        <p:txBody>
          <a:bodyPr wrap="squar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Monitor Progress</a:t>
            </a:r>
            <a:endParaRPr lang="en-US" sz="2320" dirty="0"/>
          </a:p>
        </p:txBody>
      </p:sp>
      <p:sp>
        <p:nvSpPr>
          <p:cNvPr id="16" name="Text 7"/>
          <p:cNvSpPr/>
          <p:nvPr/>
        </p:nvSpPr>
        <p:spPr>
          <a:xfrm>
            <a:off x="8604504" y="6711696"/>
            <a:ext cx="2395728" cy="1417320"/>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Use dashboards to keep track of project milestones and deadlines.</a:t>
            </a:r>
            <a:endParaRPr lang="en-US" sz="1850" dirty="0"/>
          </a:p>
        </p:txBody>
      </p:sp>
      <p:sp>
        <p:nvSpPr>
          <p:cNvPr id="17" name="Text 8"/>
          <p:cNvSpPr/>
          <p:nvPr/>
        </p:nvSpPr>
        <p:spPr>
          <a:xfrm>
            <a:off x="5824728" y="6300216"/>
            <a:ext cx="2395728" cy="1417320"/>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Break down the project into manageable tasks and assign them.</a:t>
            </a:r>
            <a:endParaRPr lang="en-US" sz="1850" dirty="0"/>
          </a:p>
        </p:txBody>
      </p:sp>
      <p:sp>
        <p:nvSpPr>
          <p:cNvPr id="18" name="Text 9"/>
          <p:cNvSpPr/>
          <p:nvPr/>
        </p:nvSpPr>
        <p:spPr>
          <a:xfrm>
            <a:off x="5824728" y="5751576"/>
            <a:ext cx="2395728"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Assign Tasks</a:t>
            </a:r>
            <a:endParaRPr lang="en-US" sz="2320" dirty="0"/>
          </a:p>
        </p:txBody>
      </p:sp>
      <p:sp>
        <p:nvSpPr>
          <p:cNvPr id="19" name="Text 10"/>
          <p:cNvSpPr/>
          <p:nvPr/>
        </p:nvSpPr>
        <p:spPr>
          <a:xfrm>
            <a:off x="5824728" y="3118104"/>
            <a:ext cx="2395728" cy="713232"/>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Create an account on the platform.</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6576" y="36576"/>
            <a:ext cx="4956048" cy="8174736"/>
          </a:xfrm>
          <a:prstGeom prst="rect">
            <a:avLst/>
          </a:prstGeom>
        </p:spPr>
      </p:pic>
      <p:pic>
        <p:nvPicPr>
          <p:cNvPr id="4" name="Image 2" descr="preencoded.png">    </p:cNvPr>
          <p:cNvPicPr>
            <a:picLocks noChangeAspect="1"/>
          </p:cNvPicPr>
          <p:nvPr/>
        </p:nvPicPr>
        <p:blipFill>
          <a:blip r:embed="rId3"/>
          <a:stretch>
            <a:fillRect/>
          </a:stretch>
        </p:blipFill>
        <p:spPr>
          <a:xfrm>
            <a:off x="5824728" y="3264408"/>
            <a:ext cx="484632" cy="484632"/>
          </a:xfrm>
          <a:prstGeom prst="rect">
            <a:avLst/>
          </a:prstGeom>
        </p:spPr>
      </p:pic>
      <p:pic>
        <p:nvPicPr>
          <p:cNvPr id="5" name="Image 3" descr="preencoded.png">    </p:cNvPr>
          <p:cNvPicPr>
            <a:picLocks noChangeAspect="1"/>
          </p:cNvPicPr>
          <p:nvPr/>
        </p:nvPicPr>
        <p:blipFill>
          <a:blip r:embed="rId4"/>
          <a:stretch>
            <a:fillRect/>
          </a:stretch>
        </p:blipFill>
        <p:spPr>
          <a:xfrm>
            <a:off x="11311128" y="3264408"/>
            <a:ext cx="603504" cy="484632"/>
          </a:xfrm>
          <a:prstGeom prst="rect">
            <a:avLst/>
          </a:prstGeom>
        </p:spPr>
      </p:pic>
      <p:pic>
        <p:nvPicPr>
          <p:cNvPr id="6" name="Image 4" descr="preencoded.png">    </p:cNvPr>
          <p:cNvPicPr>
            <a:picLocks noChangeAspect="1"/>
          </p:cNvPicPr>
          <p:nvPr/>
        </p:nvPicPr>
        <p:blipFill>
          <a:blip r:embed="rId5"/>
          <a:stretch>
            <a:fillRect/>
          </a:stretch>
        </p:blipFill>
        <p:spPr>
          <a:xfrm>
            <a:off x="8540496" y="3264408"/>
            <a:ext cx="603504" cy="484632"/>
          </a:xfrm>
          <a:prstGeom prst="rect">
            <a:avLst/>
          </a:prstGeom>
        </p:spPr>
      </p:pic>
      <p:sp>
        <p:nvSpPr>
          <p:cNvPr id="7" name="Text 0"/>
          <p:cNvSpPr/>
          <p:nvPr/>
        </p:nvSpPr>
        <p:spPr>
          <a:xfrm>
            <a:off x="11375136" y="4041648"/>
            <a:ext cx="2395728" cy="832104"/>
          </a:xfrm>
          <a:prstGeom prst="rect">
            <a:avLst/>
          </a:prstGeom>
          <a:noFill/>
          <a:ln/>
        </p:spPr>
        <p:txBody>
          <a:bodyPr wrap="squar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Communication Gaps</a:t>
            </a:r>
            <a:endParaRPr lang="en-US" sz="2320" dirty="0"/>
          </a:p>
        </p:txBody>
      </p:sp>
      <p:sp>
        <p:nvSpPr>
          <p:cNvPr id="8" name="Text 1"/>
          <p:cNvSpPr/>
          <p:nvPr/>
        </p:nvSpPr>
        <p:spPr>
          <a:xfrm>
            <a:off x="5824728" y="5001768"/>
            <a:ext cx="2395728" cy="713232"/>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Ensuring optimal use of team resources.</a:t>
            </a:r>
            <a:endParaRPr lang="en-US" sz="1850" dirty="0"/>
          </a:p>
        </p:txBody>
      </p:sp>
      <p:sp>
        <p:nvSpPr>
          <p:cNvPr id="9" name="Text 2"/>
          <p:cNvSpPr/>
          <p:nvPr/>
        </p:nvSpPr>
        <p:spPr>
          <a:xfrm>
            <a:off x="8604504" y="4041648"/>
            <a:ext cx="2395728" cy="832104"/>
          </a:xfrm>
          <a:prstGeom prst="rect">
            <a:avLst/>
          </a:prstGeom>
          <a:noFill/>
          <a:ln/>
        </p:spPr>
        <p:txBody>
          <a:bodyPr wrap="squar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Time Constraints</a:t>
            </a:r>
            <a:endParaRPr lang="en-US" sz="2320" dirty="0"/>
          </a:p>
        </p:txBody>
      </p:sp>
      <p:sp>
        <p:nvSpPr>
          <p:cNvPr id="10" name="Text 3"/>
          <p:cNvSpPr/>
          <p:nvPr/>
        </p:nvSpPr>
        <p:spPr>
          <a:xfrm>
            <a:off x="11375136" y="5001768"/>
            <a:ext cx="2395728" cy="1069848"/>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Facilitating clear and effective communication.</a:t>
            </a:r>
            <a:endParaRPr lang="en-US" sz="1850" dirty="0"/>
          </a:p>
        </p:txBody>
      </p:sp>
      <p:sp>
        <p:nvSpPr>
          <p:cNvPr id="11" name="Text 4"/>
          <p:cNvSpPr/>
          <p:nvPr/>
        </p:nvSpPr>
        <p:spPr>
          <a:xfrm>
            <a:off x="5824728" y="4041648"/>
            <a:ext cx="2395728" cy="832104"/>
          </a:xfrm>
          <a:prstGeom prst="rect">
            <a:avLst/>
          </a:prstGeom>
          <a:noFill/>
          <a:ln/>
        </p:spPr>
        <p:txBody>
          <a:bodyPr wrap="squar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Resource Management</a:t>
            </a:r>
            <a:endParaRPr lang="en-US" sz="2320" dirty="0"/>
          </a:p>
        </p:txBody>
      </p:sp>
      <p:sp>
        <p:nvSpPr>
          <p:cNvPr id="12" name="Text 5"/>
          <p:cNvSpPr/>
          <p:nvPr/>
        </p:nvSpPr>
        <p:spPr>
          <a:xfrm>
            <a:off x="5815584" y="2157984"/>
            <a:ext cx="7973568" cy="832104"/>
          </a:xfrm>
          <a:prstGeom prst="rect">
            <a:avLst/>
          </a:prstGeom>
          <a:noFill/>
          <a:ln/>
        </p:spPr>
        <p:txBody>
          <a:bodyPr wrap="none" lIns="0" tIns="0" rIns="0" bIns="0" rtlCol="0" anchor="t"/>
          <a:lstStyle/>
          <a:p>
            <a:pPr algn="l" indent="0" marL="0">
              <a:lnSpc>
                <a:spcPts val="6500"/>
              </a:lnSpc>
              <a:buNone/>
            </a:pPr>
            <a:r>
              <a:rPr lang="en-US" sz="4640" dirty="0">
                <a:solidFill>
                  <a:srgbClr val="EAEAEA"/>
                </a:solidFill>
                <a:latin typeface="NotoSans-NotoSans-Regular" pitchFamily="34" charset="0"/>
                <a:ea typeface="NotoSans-NotoSans-Regular" pitchFamily="34" charset="-122"/>
                <a:cs typeface="NotoSans-NotoSans-Regular" pitchFamily="34" charset="-120"/>
              </a:rPr>
              <a:t>Challenges and Solutions</a:t>
            </a:r>
            <a:endParaRPr lang="en-US" sz="4640" dirty="0"/>
          </a:p>
        </p:txBody>
      </p:sp>
      <p:sp>
        <p:nvSpPr>
          <p:cNvPr id="13" name="Text 6"/>
          <p:cNvSpPr/>
          <p:nvPr/>
        </p:nvSpPr>
        <p:spPr>
          <a:xfrm>
            <a:off x="8604504" y="5001768"/>
            <a:ext cx="2395728" cy="1069848"/>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Meeting deadlines while maintaining quality.</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1000232"/>
          </a:xfrm>
          <a:prstGeom prst="rect">
            <a:avLst/>
          </a:prstGeom>
        </p:spPr>
      </p:pic>
      <p:pic>
        <p:nvPicPr>
          <p:cNvPr id="3" name="Image 1" descr="preencoded.png">    </p:cNvPr>
          <p:cNvPicPr>
            <a:picLocks noChangeAspect="1"/>
          </p:cNvPicPr>
          <p:nvPr/>
        </p:nvPicPr>
        <p:blipFill>
          <a:blip r:embed="rId2"/>
          <a:stretch>
            <a:fillRect/>
          </a:stretch>
        </p:blipFill>
        <p:spPr>
          <a:xfrm>
            <a:off x="36576" y="36576"/>
            <a:ext cx="14575536" cy="2834640"/>
          </a:xfrm>
          <a:prstGeom prst="rect">
            <a:avLst/>
          </a:prstGeom>
        </p:spPr>
      </p:pic>
      <p:pic>
        <p:nvPicPr>
          <p:cNvPr id="4" name="Image 2" descr="preencoded.png">    </p:cNvPr>
          <p:cNvPicPr>
            <a:picLocks noChangeAspect="1"/>
          </p:cNvPicPr>
          <p:nvPr/>
        </p:nvPicPr>
        <p:blipFill>
          <a:blip r:embed="rId3"/>
          <a:stretch>
            <a:fillRect/>
          </a:stretch>
        </p:blipFill>
        <p:spPr>
          <a:xfrm>
            <a:off x="877824" y="7982712"/>
            <a:ext cx="539496" cy="539496"/>
          </a:xfrm>
          <a:prstGeom prst="rect">
            <a:avLst/>
          </a:prstGeom>
        </p:spPr>
      </p:pic>
      <p:pic>
        <p:nvPicPr>
          <p:cNvPr id="5" name="Image 3" descr="preencoded.png">    </p:cNvPr>
          <p:cNvPicPr>
            <a:picLocks noChangeAspect="1"/>
          </p:cNvPicPr>
          <p:nvPr/>
        </p:nvPicPr>
        <p:blipFill>
          <a:blip r:embed="rId4"/>
          <a:stretch>
            <a:fillRect/>
          </a:stretch>
        </p:blipFill>
        <p:spPr>
          <a:xfrm>
            <a:off x="11210544" y="4892040"/>
            <a:ext cx="539496" cy="539496"/>
          </a:xfrm>
          <a:prstGeom prst="rect">
            <a:avLst/>
          </a:prstGeom>
        </p:spPr>
      </p:pic>
      <p:pic>
        <p:nvPicPr>
          <p:cNvPr id="6" name="Image 4" descr="preencoded.png">    </p:cNvPr>
          <p:cNvPicPr>
            <a:picLocks noChangeAspect="1"/>
          </p:cNvPicPr>
          <p:nvPr/>
        </p:nvPicPr>
        <p:blipFill>
          <a:blip r:embed="rId5"/>
          <a:stretch>
            <a:fillRect/>
          </a:stretch>
        </p:blipFill>
        <p:spPr>
          <a:xfrm>
            <a:off x="6044184" y="4892040"/>
            <a:ext cx="539496" cy="539496"/>
          </a:xfrm>
          <a:prstGeom prst="rect">
            <a:avLst/>
          </a:prstGeom>
        </p:spPr>
      </p:pic>
      <p:pic>
        <p:nvPicPr>
          <p:cNvPr id="7" name="Image 5" descr="preencoded.png">    </p:cNvPr>
          <p:cNvPicPr>
            <a:picLocks noChangeAspect="1"/>
          </p:cNvPicPr>
          <p:nvPr/>
        </p:nvPicPr>
        <p:blipFill>
          <a:blip r:embed="rId6"/>
          <a:stretch>
            <a:fillRect/>
          </a:stretch>
        </p:blipFill>
        <p:spPr>
          <a:xfrm>
            <a:off x="3456432" y="4892040"/>
            <a:ext cx="539496" cy="539496"/>
          </a:xfrm>
          <a:prstGeom prst="rect">
            <a:avLst/>
          </a:prstGeom>
        </p:spPr>
      </p:pic>
      <p:pic>
        <p:nvPicPr>
          <p:cNvPr id="8" name="Image 6" descr="preencoded.png">    </p:cNvPr>
          <p:cNvPicPr>
            <a:picLocks noChangeAspect="1"/>
          </p:cNvPicPr>
          <p:nvPr/>
        </p:nvPicPr>
        <p:blipFill>
          <a:blip r:embed="rId7"/>
          <a:stretch>
            <a:fillRect/>
          </a:stretch>
        </p:blipFill>
        <p:spPr>
          <a:xfrm>
            <a:off x="877824" y="4892040"/>
            <a:ext cx="539496" cy="539496"/>
          </a:xfrm>
          <a:prstGeom prst="rect">
            <a:avLst/>
          </a:prstGeom>
        </p:spPr>
      </p:pic>
      <p:pic>
        <p:nvPicPr>
          <p:cNvPr id="9" name="Image 7" descr="preencoded.png">    </p:cNvPr>
          <p:cNvPicPr>
            <a:picLocks noChangeAspect="1"/>
          </p:cNvPicPr>
          <p:nvPr/>
        </p:nvPicPr>
        <p:blipFill>
          <a:blip r:embed="rId8"/>
          <a:stretch>
            <a:fillRect/>
          </a:stretch>
        </p:blipFill>
        <p:spPr>
          <a:xfrm>
            <a:off x="8622792" y="4892040"/>
            <a:ext cx="539496" cy="539496"/>
          </a:xfrm>
          <a:prstGeom prst="rect">
            <a:avLst/>
          </a:prstGeom>
        </p:spPr>
      </p:pic>
      <p:sp>
        <p:nvSpPr>
          <p:cNvPr id="10" name="Text 0"/>
          <p:cNvSpPr/>
          <p:nvPr/>
        </p:nvSpPr>
        <p:spPr>
          <a:xfrm>
            <a:off x="1060704" y="8101584"/>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6</a:t>
            </a:r>
            <a:endParaRPr lang="en-US" sz="2320" dirty="0"/>
          </a:p>
        </p:txBody>
      </p:sp>
      <p:sp>
        <p:nvSpPr>
          <p:cNvPr id="11" name="Text 1"/>
          <p:cNvSpPr/>
          <p:nvPr/>
        </p:nvSpPr>
        <p:spPr>
          <a:xfrm>
            <a:off x="11393424" y="5001768"/>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5</a:t>
            </a:r>
            <a:endParaRPr lang="en-US" sz="2320" dirty="0"/>
          </a:p>
        </p:txBody>
      </p:sp>
      <p:sp>
        <p:nvSpPr>
          <p:cNvPr id="12" name="Text 2"/>
          <p:cNvSpPr/>
          <p:nvPr/>
        </p:nvSpPr>
        <p:spPr>
          <a:xfrm>
            <a:off x="6227064" y="5001768"/>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3</a:t>
            </a:r>
            <a:endParaRPr lang="en-US" sz="2320" dirty="0"/>
          </a:p>
        </p:txBody>
      </p:sp>
      <p:sp>
        <p:nvSpPr>
          <p:cNvPr id="13" name="Text 3"/>
          <p:cNvSpPr/>
          <p:nvPr/>
        </p:nvSpPr>
        <p:spPr>
          <a:xfrm>
            <a:off x="3639312" y="5001768"/>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2</a:t>
            </a:r>
            <a:endParaRPr lang="en-US" sz="2320" dirty="0"/>
          </a:p>
        </p:txBody>
      </p:sp>
      <p:sp>
        <p:nvSpPr>
          <p:cNvPr id="14" name="Text 4"/>
          <p:cNvSpPr/>
          <p:nvPr/>
        </p:nvSpPr>
        <p:spPr>
          <a:xfrm>
            <a:off x="1060704" y="5001768"/>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1</a:t>
            </a:r>
            <a:endParaRPr lang="en-US" sz="2320" dirty="0"/>
          </a:p>
        </p:txBody>
      </p:sp>
      <p:sp>
        <p:nvSpPr>
          <p:cNvPr id="15" name="Text 5"/>
          <p:cNvSpPr/>
          <p:nvPr/>
        </p:nvSpPr>
        <p:spPr>
          <a:xfrm>
            <a:off x="8805672" y="5001768"/>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4</a:t>
            </a:r>
            <a:endParaRPr lang="en-US" sz="2320" dirty="0"/>
          </a:p>
        </p:txBody>
      </p:sp>
      <p:sp>
        <p:nvSpPr>
          <p:cNvPr id="16" name="Text 6"/>
          <p:cNvSpPr/>
          <p:nvPr/>
        </p:nvSpPr>
        <p:spPr>
          <a:xfrm>
            <a:off x="859536" y="3520440"/>
            <a:ext cx="12920472" cy="832104"/>
          </a:xfrm>
          <a:prstGeom prst="rect">
            <a:avLst/>
          </a:prstGeom>
          <a:noFill/>
          <a:ln/>
        </p:spPr>
        <p:txBody>
          <a:bodyPr wrap="none" lIns="0" tIns="0" rIns="0" bIns="0" rtlCol="0" anchor="t"/>
          <a:lstStyle/>
          <a:p>
            <a:pPr algn="l" indent="0" marL="0">
              <a:lnSpc>
                <a:spcPts val="6500"/>
              </a:lnSpc>
              <a:buNone/>
            </a:pPr>
            <a:r>
              <a:rPr lang="en-US" sz="4640" dirty="0">
                <a:solidFill>
                  <a:srgbClr val="EAEAEA"/>
                </a:solidFill>
                <a:latin typeface="NotoSans-NotoSans-Regular" pitchFamily="34" charset="0"/>
                <a:ea typeface="NotoSans-NotoSans-Regular" pitchFamily="34" charset="-122"/>
                <a:cs typeface="NotoSans-NotoSans-Regular" pitchFamily="34" charset="-120"/>
              </a:rPr>
              <a:t>Challenges and Solutions</a:t>
            </a:r>
            <a:endParaRPr lang="en-US" sz="4640" dirty="0"/>
          </a:p>
        </p:txBody>
      </p:sp>
      <p:sp>
        <p:nvSpPr>
          <p:cNvPr id="17" name="Text 7"/>
          <p:cNvSpPr/>
          <p:nvPr/>
        </p:nvSpPr>
        <p:spPr>
          <a:xfrm>
            <a:off x="9454896" y="5440680"/>
            <a:ext cx="1737360" cy="1773936"/>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Implement robust security measures and regular backups.</a:t>
            </a:r>
            <a:endParaRPr lang="en-US" sz="1850" dirty="0"/>
          </a:p>
        </p:txBody>
      </p:sp>
      <p:sp>
        <p:nvSpPr>
          <p:cNvPr id="18" name="Text 8"/>
          <p:cNvSpPr/>
          <p:nvPr/>
        </p:nvSpPr>
        <p:spPr>
          <a:xfrm>
            <a:off x="4288536" y="5440680"/>
            <a:ext cx="1737360" cy="2130552"/>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Provide training sessions and resources to ease the transition.</a:t>
            </a:r>
            <a:endParaRPr lang="en-US" sz="1850" dirty="0"/>
          </a:p>
        </p:txBody>
      </p:sp>
      <p:sp>
        <p:nvSpPr>
          <p:cNvPr id="19" name="Text 9"/>
          <p:cNvSpPr/>
          <p:nvPr/>
        </p:nvSpPr>
        <p:spPr>
          <a:xfrm>
            <a:off x="4288536" y="4892040"/>
            <a:ext cx="1737360"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Solution</a:t>
            </a:r>
            <a:endParaRPr lang="en-US" sz="2320" dirty="0"/>
          </a:p>
        </p:txBody>
      </p:sp>
      <p:sp>
        <p:nvSpPr>
          <p:cNvPr id="20" name="Text 10"/>
          <p:cNvSpPr/>
          <p:nvPr/>
        </p:nvSpPr>
        <p:spPr>
          <a:xfrm>
            <a:off x="1700784" y="8531352"/>
            <a:ext cx="1737360" cy="1773936"/>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Use APIs to facilitate integration with popular tools.</a:t>
            </a:r>
            <a:endParaRPr lang="en-US" sz="1850" dirty="0"/>
          </a:p>
        </p:txBody>
      </p:sp>
      <p:sp>
        <p:nvSpPr>
          <p:cNvPr id="21" name="Text 11"/>
          <p:cNvSpPr/>
          <p:nvPr/>
        </p:nvSpPr>
        <p:spPr>
          <a:xfrm>
            <a:off x="6867144" y="4892040"/>
            <a:ext cx="1737360" cy="832104"/>
          </a:xfrm>
          <a:prstGeom prst="rect">
            <a:avLst/>
          </a:prstGeom>
          <a:noFill/>
          <a:ln/>
        </p:spPr>
        <p:txBody>
          <a:bodyPr wrap="squar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Data Security</a:t>
            </a:r>
            <a:endParaRPr lang="en-US" sz="2320" dirty="0"/>
          </a:p>
        </p:txBody>
      </p:sp>
      <p:sp>
        <p:nvSpPr>
          <p:cNvPr id="22" name="Text 12"/>
          <p:cNvSpPr/>
          <p:nvPr/>
        </p:nvSpPr>
        <p:spPr>
          <a:xfrm>
            <a:off x="1700784" y="7982712"/>
            <a:ext cx="1737360"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Solution</a:t>
            </a:r>
            <a:endParaRPr lang="en-US" sz="2320" dirty="0"/>
          </a:p>
        </p:txBody>
      </p:sp>
      <p:sp>
        <p:nvSpPr>
          <p:cNvPr id="23" name="Text 13"/>
          <p:cNvSpPr/>
          <p:nvPr/>
        </p:nvSpPr>
        <p:spPr>
          <a:xfrm>
            <a:off x="1700784" y="5852160"/>
            <a:ext cx="1737360" cy="1417320"/>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Some team members may resist using new tools.</a:t>
            </a:r>
            <a:endParaRPr lang="en-US" sz="1850" dirty="0"/>
          </a:p>
        </p:txBody>
      </p:sp>
      <p:sp>
        <p:nvSpPr>
          <p:cNvPr id="24" name="Text 14"/>
          <p:cNvSpPr/>
          <p:nvPr/>
        </p:nvSpPr>
        <p:spPr>
          <a:xfrm>
            <a:off x="1700784" y="4892040"/>
            <a:ext cx="1737360" cy="832104"/>
          </a:xfrm>
          <a:prstGeom prst="rect">
            <a:avLst/>
          </a:prstGeom>
          <a:noFill/>
          <a:ln/>
        </p:spPr>
        <p:txBody>
          <a:bodyPr wrap="squar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User Adoption</a:t>
            </a:r>
            <a:endParaRPr lang="en-US" sz="2320" dirty="0"/>
          </a:p>
        </p:txBody>
      </p:sp>
      <p:sp>
        <p:nvSpPr>
          <p:cNvPr id="25" name="Text 15"/>
          <p:cNvSpPr/>
          <p:nvPr/>
        </p:nvSpPr>
        <p:spPr>
          <a:xfrm>
            <a:off x="6867144" y="5852160"/>
            <a:ext cx="1737360" cy="1417320"/>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Concerns about sensitive project information.</a:t>
            </a:r>
            <a:endParaRPr lang="en-US" sz="1850" dirty="0"/>
          </a:p>
        </p:txBody>
      </p:sp>
      <p:sp>
        <p:nvSpPr>
          <p:cNvPr id="26" name="Text 16"/>
          <p:cNvSpPr/>
          <p:nvPr/>
        </p:nvSpPr>
        <p:spPr>
          <a:xfrm>
            <a:off x="12033504" y="4892040"/>
            <a:ext cx="1737360" cy="1243584"/>
          </a:xfrm>
          <a:prstGeom prst="rect">
            <a:avLst/>
          </a:prstGeom>
          <a:noFill/>
          <a:ln/>
        </p:spPr>
        <p:txBody>
          <a:bodyPr wrap="squar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Integration with Other Tools</a:t>
            </a:r>
            <a:endParaRPr lang="en-US" sz="2320" dirty="0"/>
          </a:p>
        </p:txBody>
      </p:sp>
      <p:sp>
        <p:nvSpPr>
          <p:cNvPr id="27" name="Text 17"/>
          <p:cNvSpPr/>
          <p:nvPr/>
        </p:nvSpPr>
        <p:spPr>
          <a:xfrm>
            <a:off x="12033504" y="6272784"/>
            <a:ext cx="1737360" cy="1417320"/>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Difficulty in syncing with existing software.</a:t>
            </a:r>
            <a:endParaRPr lang="en-US" sz="1850" dirty="0"/>
          </a:p>
        </p:txBody>
      </p:sp>
      <p:sp>
        <p:nvSpPr>
          <p:cNvPr id="28" name="Text 18"/>
          <p:cNvSpPr/>
          <p:nvPr/>
        </p:nvSpPr>
        <p:spPr>
          <a:xfrm>
            <a:off x="9454896" y="4892040"/>
            <a:ext cx="1737360"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Solution</a:t>
            </a:r>
            <a:endParaRPr lang="en-US" sz="232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6576" y="36576"/>
            <a:ext cx="4956048" cy="8174736"/>
          </a:xfrm>
          <a:prstGeom prst="rect">
            <a:avLst/>
          </a:prstGeom>
        </p:spPr>
      </p:pic>
      <p:sp>
        <p:nvSpPr>
          <p:cNvPr id="4" name="Text 0"/>
          <p:cNvSpPr/>
          <p:nvPr/>
        </p:nvSpPr>
        <p:spPr>
          <a:xfrm>
            <a:off x="11375136" y="4471416"/>
            <a:ext cx="2157984" cy="1773936"/>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Providing deeper insights into project performance and team productivity.</a:t>
            </a:r>
            <a:endParaRPr lang="en-US" sz="1850" dirty="0"/>
          </a:p>
        </p:txBody>
      </p:sp>
      <p:sp>
        <p:nvSpPr>
          <p:cNvPr id="5" name="Text 1"/>
          <p:cNvSpPr/>
          <p:nvPr/>
        </p:nvSpPr>
        <p:spPr>
          <a:xfrm>
            <a:off x="6062472" y="4059936"/>
            <a:ext cx="2157984" cy="1417320"/>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Enhancing the visual appeal and usability of the tool.</a:t>
            </a:r>
            <a:endParaRPr lang="en-US" sz="1850" dirty="0"/>
          </a:p>
        </p:txBody>
      </p:sp>
      <p:sp>
        <p:nvSpPr>
          <p:cNvPr id="6" name="Text 2"/>
          <p:cNvSpPr/>
          <p:nvPr/>
        </p:nvSpPr>
        <p:spPr>
          <a:xfrm>
            <a:off x="11375136" y="3090672"/>
            <a:ext cx="2157984" cy="1243584"/>
          </a:xfrm>
          <a:prstGeom prst="rect">
            <a:avLst/>
          </a:prstGeom>
          <a:noFill/>
          <a:ln/>
        </p:spPr>
        <p:txBody>
          <a:bodyPr wrap="squar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Advanced Analytics Features</a:t>
            </a:r>
            <a:endParaRPr lang="en-US" sz="2320" dirty="0"/>
          </a:p>
        </p:txBody>
      </p:sp>
      <p:sp>
        <p:nvSpPr>
          <p:cNvPr id="7" name="Text 3"/>
          <p:cNvSpPr/>
          <p:nvPr/>
        </p:nvSpPr>
        <p:spPr>
          <a:xfrm>
            <a:off x="6062472" y="3090672"/>
            <a:ext cx="2157984" cy="832104"/>
          </a:xfrm>
          <a:prstGeom prst="rect">
            <a:avLst/>
          </a:prstGeom>
          <a:noFill/>
          <a:ln/>
        </p:spPr>
        <p:txBody>
          <a:bodyPr wrap="squar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User Interface Improvements</a:t>
            </a:r>
            <a:endParaRPr lang="en-US" sz="2320" dirty="0"/>
          </a:p>
        </p:txBody>
      </p:sp>
      <p:sp>
        <p:nvSpPr>
          <p:cNvPr id="8" name="Text 4"/>
          <p:cNvSpPr/>
          <p:nvPr/>
        </p:nvSpPr>
        <p:spPr>
          <a:xfrm>
            <a:off x="8723376" y="3090672"/>
            <a:ext cx="2157984" cy="1243584"/>
          </a:xfrm>
          <a:prstGeom prst="rect">
            <a:avLst/>
          </a:prstGeom>
          <a:noFill/>
          <a:ln/>
        </p:spPr>
        <p:txBody>
          <a:bodyPr wrap="squar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Integration with Other Tools</a:t>
            </a:r>
            <a:endParaRPr lang="en-US" sz="2320" dirty="0"/>
          </a:p>
        </p:txBody>
      </p:sp>
      <p:sp>
        <p:nvSpPr>
          <p:cNvPr id="9" name="Text 5"/>
          <p:cNvSpPr/>
          <p:nvPr/>
        </p:nvSpPr>
        <p:spPr>
          <a:xfrm>
            <a:off x="5815584" y="1865376"/>
            <a:ext cx="7973568" cy="832104"/>
          </a:xfrm>
          <a:prstGeom prst="rect">
            <a:avLst/>
          </a:prstGeom>
          <a:noFill/>
          <a:ln/>
        </p:spPr>
        <p:txBody>
          <a:bodyPr wrap="none" lIns="0" tIns="0" rIns="0" bIns="0" rtlCol="0" anchor="t"/>
          <a:lstStyle/>
          <a:p>
            <a:pPr algn="l" indent="0" marL="0">
              <a:lnSpc>
                <a:spcPts val="6500"/>
              </a:lnSpc>
              <a:buNone/>
            </a:pPr>
            <a:r>
              <a:rPr lang="en-US" sz="4640" dirty="0">
                <a:solidFill>
                  <a:srgbClr val="EAEAEA"/>
                </a:solidFill>
                <a:latin typeface="NotoSans-NotoSans-Regular" pitchFamily="34" charset="0"/>
                <a:ea typeface="NotoSans-NotoSans-Regular" pitchFamily="34" charset="-122"/>
                <a:cs typeface="NotoSans-NotoSans-Regular" pitchFamily="34" charset="-120"/>
              </a:rPr>
              <a:t>Future Enhancements</a:t>
            </a:r>
            <a:endParaRPr lang="en-US" sz="4640" dirty="0"/>
          </a:p>
        </p:txBody>
      </p:sp>
      <p:sp>
        <p:nvSpPr>
          <p:cNvPr id="10" name="Text 6"/>
          <p:cNvSpPr/>
          <p:nvPr/>
        </p:nvSpPr>
        <p:spPr>
          <a:xfrm>
            <a:off x="8723376" y="4471416"/>
            <a:ext cx="2157984" cy="1773936"/>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Allowing seamless connectivity with popular project management software.</a:t>
            </a:r>
            <a:endParaRPr lang="en-US" sz="18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403336"/>
          </a:xfrm>
          <a:prstGeom prst="rect">
            <a:avLst/>
          </a:prstGeom>
        </p:spPr>
      </p:pic>
      <p:pic>
        <p:nvPicPr>
          <p:cNvPr id="3" name="Image 1" descr="preencoded.png">    </p:cNvPr>
          <p:cNvPicPr>
            <a:picLocks noChangeAspect="1"/>
          </p:cNvPicPr>
          <p:nvPr/>
        </p:nvPicPr>
        <p:blipFill>
          <a:blip r:embed="rId2"/>
          <a:stretch>
            <a:fillRect/>
          </a:stretch>
        </p:blipFill>
        <p:spPr>
          <a:xfrm>
            <a:off x="36576" y="36576"/>
            <a:ext cx="14575536" cy="2834640"/>
          </a:xfrm>
          <a:prstGeom prst="rect">
            <a:avLst/>
          </a:prstGeom>
        </p:spPr>
      </p:pic>
      <p:pic>
        <p:nvPicPr>
          <p:cNvPr id="4" name="Image 2" descr="preencoded.png">    </p:cNvPr>
          <p:cNvPicPr>
            <a:picLocks noChangeAspect="1"/>
          </p:cNvPicPr>
          <p:nvPr/>
        </p:nvPicPr>
        <p:blipFill>
          <a:blip r:embed="rId3"/>
          <a:stretch>
            <a:fillRect/>
          </a:stretch>
        </p:blipFill>
        <p:spPr>
          <a:xfrm>
            <a:off x="877824" y="6446520"/>
            <a:ext cx="539496" cy="539496"/>
          </a:xfrm>
          <a:prstGeom prst="rect">
            <a:avLst/>
          </a:prstGeom>
        </p:spPr>
      </p:pic>
      <p:pic>
        <p:nvPicPr>
          <p:cNvPr id="5" name="Image 3" descr="preencoded.png">    </p:cNvPr>
          <p:cNvPicPr>
            <a:picLocks noChangeAspect="1"/>
          </p:cNvPicPr>
          <p:nvPr/>
        </p:nvPicPr>
        <p:blipFill>
          <a:blip r:embed="rId4"/>
          <a:stretch>
            <a:fillRect/>
          </a:stretch>
        </p:blipFill>
        <p:spPr>
          <a:xfrm>
            <a:off x="7333488" y="6446520"/>
            <a:ext cx="539496" cy="539496"/>
          </a:xfrm>
          <a:prstGeom prst="rect">
            <a:avLst/>
          </a:prstGeom>
        </p:spPr>
      </p:pic>
      <p:pic>
        <p:nvPicPr>
          <p:cNvPr id="6" name="Image 4" descr="preencoded.png">    </p:cNvPr>
          <p:cNvPicPr>
            <a:picLocks noChangeAspect="1"/>
          </p:cNvPicPr>
          <p:nvPr/>
        </p:nvPicPr>
        <p:blipFill>
          <a:blip r:embed="rId5"/>
          <a:stretch>
            <a:fillRect/>
          </a:stretch>
        </p:blipFill>
        <p:spPr>
          <a:xfrm>
            <a:off x="877824" y="4892040"/>
            <a:ext cx="539496" cy="539496"/>
          </a:xfrm>
          <a:prstGeom prst="rect">
            <a:avLst/>
          </a:prstGeom>
        </p:spPr>
      </p:pic>
      <p:pic>
        <p:nvPicPr>
          <p:cNvPr id="7" name="Image 5" descr="preencoded.png">    </p:cNvPr>
          <p:cNvPicPr>
            <a:picLocks noChangeAspect="1"/>
          </p:cNvPicPr>
          <p:nvPr/>
        </p:nvPicPr>
        <p:blipFill>
          <a:blip r:embed="rId6"/>
          <a:stretch>
            <a:fillRect/>
          </a:stretch>
        </p:blipFill>
        <p:spPr>
          <a:xfrm>
            <a:off x="7333488" y="4892040"/>
            <a:ext cx="539496" cy="539496"/>
          </a:xfrm>
          <a:prstGeom prst="rect">
            <a:avLst/>
          </a:prstGeom>
        </p:spPr>
      </p:pic>
      <p:sp>
        <p:nvSpPr>
          <p:cNvPr id="8" name="Text 0"/>
          <p:cNvSpPr/>
          <p:nvPr/>
        </p:nvSpPr>
        <p:spPr>
          <a:xfrm>
            <a:off x="1060704" y="6565392"/>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3</a:t>
            </a:r>
            <a:endParaRPr lang="en-US" sz="2320" dirty="0"/>
          </a:p>
        </p:txBody>
      </p:sp>
      <p:sp>
        <p:nvSpPr>
          <p:cNvPr id="9" name="Text 1"/>
          <p:cNvSpPr/>
          <p:nvPr/>
        </p:nvSpPr>
        <p:spPr>
          <a:xfrm>
            <a:off x="7516368" y="6565392"/>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4</a:t>
            </a:r>
            <a:endParaRPr lang="en-US" sz="2320" dirty="0"/>
          </a:p>
        </p:txBody>
      </p:sp>
      <p:sp>
        <p:nvSpPr>
          <p:cNvPr id="10" name="Text 2"/>
          <p:cNvSpPr/>
          <p:nvPr/>
        </p:nvSpPr>
        <p:spPr>
          <a:xfrm>
            <a:off x="1060704" y="5001768"/>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1</a:t>
            </a:r>
            <a:endParaRPr lang="en-US" sz="2320" dirty="0"/>
          </a:p>
        </p:txBody>
      </p:sp>
      <p:sp>
        <p:nvSpPr>
          <p:cNvPr id="11" name="Text 3"/>
          <p:cNvSpPr/>
          <p:nvPr/>
        </p:nvSpPr>
        <p:spPr>
          <a:xfrm>
            <a:off x="7516368" y="5001768"/>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2</a:t>
            </a:r>
            <a:endParaRPr lang="en-US" sz="2320" dirty="0"/>
          </a:p>
        </p:txBody>
      </p:sp>
      <p:sp>
        <p:nvSpPr>
          <p:cNvPr id="12" name="Text 4"/>
          <p:cNvSpPr/>
          <p:nvPr/>
        </p:nvSpPr>
        <p:spPr>
          <a:xfrm>
            <a:off x="1700784" y="4892040"/>
            <a:ext cx="5605272"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Mobile Application</a:t>
            </a:r>
            <a:endParaRPr lang="en-US" sz="2320" dirty="0"/>
          </a:p>
        </p:txBody>
      </p:sp>
      <p:sp>
        <p:nvSpPr>
          <p:cNvPr id="13" name="Text 5"/>
          <p:cNvSpPr/>
          <p:nvPr/>
        </p:nvSpPr>
        <p:spPr>
          <a:xfrm>
            <a:off x="8156448" y="7004304"/>
            <a:ext cx="5605272" cy="713232"/>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Enhance reporting capabilities with more metrics and visualizations.</a:t>
            </a:r>
            <a:endParaRPr lang="en-US" sz="1850" dirty="0"/>
          </a:p>
        </p:txBody>
      </p:sp>
      <p:sp>
        <p:nvSpPr>
          <p:cNvPr id="14" name="Text 6"/>
          <p:cNvSpPr/>
          <p:nvPr/>
        </p:nvSpPr>
        <p:spPr>
          <a:xfrm>
            <a:off x="1700784" y="6446520"/>
            <a:ext cx="5605272"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Customizable Dashboards</a:t>
            </a:r>
            <a:endParaRPr lang="en-US" sz="2320" dirty="0"/>
          </a:p>
        </p:txBody>
      </p:sp>
      <p:sp>
        <p:nvSpPr>
          <p:cNvPr id="15" name="Text 7"/>
          <p:cNvSpPr/>
          <p:nvPr/>
        </p:nvSpPr>
        <p:spPr>
          <a:xfrm>
            <a:off x="1700784" y="7004304"/>
            <a:ext cx="5605272" cy="356616"/>
          </a:xfrm>
          <a:prstGeom prst="rect">
            <a:avLst/>
          </a:prstGeom>
          <a:noFill/>
          <a:ln/>
        </p:spPr>
        <p:txBody>
          <a:bodyPr wrap="non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Allow users to personalize their project views.</a:t>
            </a:r>
            <a:endParaRPr lang="en-US" sz="1850" dirty="0"/>
          </a:p>
        </p:txBody>
      </p:sp>
      <p:sp>
        <p:nvSpPr>
          <p:cNvPr id="16" name="Text 8"/>
          <p:cNvSpPr/>
          <p:nvPr/>
        </p:nvSpPr>
        <p:spPr>
          <a:xfrm>
            <a:off x="8156448" y="6446520"/>
            <a:ext cx="5605272"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Advanced Reporting</a:t>
            </a:r>
            <a:endParaRPr lang="en-US" sz="2320" dirty="0"/>
          </a:p>
        </p:txBody>
      </p:sp>
      <p:sp>
        <p:nvSpPr>
          <p:cNvPr id="17" name="Text 9"/>
          <p:cNvSpPr/>
          <p:nvPr/>
        </p:nvSpPr>
        <p:spPr>
          <a:xfrm>
            <a:off x="8156448" y="5440680"/>
            <a:ext cx="5605272" cy="713232"/>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Incorporate AI features for predictive analytics and task automation.</a:t>
            </a:r>
            <a:endParaRPr lang="en-US" sz="1850" dirty="0"/>
          </a:p>
        </p:txBody>
      </p:sp>
      <p:sp>
        <p:nvSpPr>
          <p:cNvPr id="18" name="Text 10"/>
          <p:cNvSpPr/>
          <p:nvPr/>
        </p:nvSpPr>
        <p:spPr>
          <a:xfrm>
            <a:off x="859536" y="3520440"/>
            <a:ext cx="12920472" cy="832104"/>
          </a:xfrm>
          <a:prstGeom prst="rect">
            <a:avLst/>
          </a:prstGeom>
          <a:noFill/>
          <a:ln/>
        </p:spPr>
        <p:txBody>
          <a:bodyPr wrap="none" lIns="0" tIns="0" rIns="0" bIns="0" rtlCol="0" anchor="t"/>
          <a:lstStyle/>
          <a:p>
            <a:pPr algn="l" indent="0" marL="0">
              <a:lnSpc>
                <a:spcPts val="6500"/>
              </a:lnSpc>
              <a:buNone/>
            </a:pPr>
            <a:r>
              <a:rPr lang="en-US" sz="4640" dirty="0">
                <a:solidFill>
                  <a:srgbClr val="EAEAEA"/>
                </a:solidFill>
                <a:latin typeface="NotoSans-NotoSans-Regular" pitchFamily="34" charset="0"/>
                <a:ea typeface="NotoSans-NotoSans-Regular" pitchFamily="34" charset="-122"/>
                <a:cs typeface="NotoSans-NotoSans-Regular" pitchFamily="34" charset="-120"/>
              </a:rPr>
              <a:t>Future Enhancements</a:t>
            </a:r>
            <a:endParaRPr lang="en-US" sz="4640" dirty="0"/>
          </a:p>
        </p:txBody>
      </p:sp>
      <p:sp>
        <p:nvSpPr>
          <p:cNvPr id="19" name="Text 11"/>
          <p:cNvSpPr/>
          <p:nvPr/>
        </p:nvSpPr>
        <p:spPr>
          <a:xfrm>
            <a:off x="1700784" y="5440680"/>
            <a:ext cx="5605272" cy="356616"/>
          </a:xfrm>
          <a:prstGeom prst="rect">
            <a:avLst/>
          </a:prstGeom>
          <a:noFill/>
          <a:ln/>
        </p:spPr>
        <p:txBody>
          <a:bodyPr wrap="non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Develop a mobile version for on-the-go access.</a:t>
            </a:r>
            <a:endParaRPr lang="en-US" sz="1850" dirty="0"/>
          </a:p>
        </p:txBody>
      </p:sp>
      <p:sp>
        <p:nvSpPr>
          <p:cNvPr id="20" name="Text 12"/>
          <p:cNvSpPr/>
          <p:nvPr/>
        </p:nvSpPr>
        <p:spPr>
          <a:xfrm>
            <a:off x="8156448" y="4892040"/>
            <a:ext cx="5605272"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AI Integration</a:t>
            </a:r>
            <a:endParaRPr lang="en-US" sz="232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6576" y="36576"/>
            <a:ext cx="4956048" cy="8174736"/>
          </a:xfrm>
          <a:prstGeom prst="rect">
            <a:avLst/>
          </a:prstGeom>
        </p:spPr>
      </p:pic>
      <p:pic>
        <p:nvPicPr>
          <p:cNvPr id="4" name="Image 2" descr="preencoded.png">    </p:cNvPr>
          <p:cNvPicPr>
            <a:picLocks noChangeAspect="1"/>
          </p:cNvPicPr>
          <p:nvPr/>
        </p:nvPicPr>
        <p:blipFill>
          <a:blip r:embed="rId3"/>
          <a:stretch>
            <a:fillRect/>
          </a:stretch>
        </p:blipFill>
        <p:spPr>
          <a:xfrm>
            <a:off x="5769864" y="3264408"/>
            <a:ext cx="603504" cy="484632"/>
          </a:xfrm>
          <a:prstGeom prst="rect">
            <a:avLst/>
          </a:prstGeom>
        </p:spPr>
      </p:pic>
      <p:pic>
        <p:nvPicPr>
          <p:cNvPr id="5" name="Image 3" descr="preencoded.png">    </p:cNvPr>
          <p:cNvPicPr>
            <a:picLocks noChangeAspect="1"/>
          </p:cNvPicPr>
          <p:nvPr/>
        </p:nvPicPr>
        <p:blipFill>
          <a:blip r:embed="rId4"/>
          <a:stretch>
            <a:fillRect/>
          </a:stretch>
        </p:blipFill>
        <p:spPr>
          <a:xfrm>
            <a:off x="11311128" y="3264408"/>
            <a:ext cx="603504" cy="484632"/>
          </a:xfrm>
          <a:prstGeom prst="rect">
            <a:avLst/>
          </a:prstGeom>
        </p:spPr>
      </p:pic>
      <p:pic>
        <p:nvPicPr>
          <p:cNvPr id="6" name="Image 4" descr="preencoded.png">    </p:cNvPr>
          <p:cNvPicPr>
            <a:picLocks noChangeAspect="1"/>
          </p:cNvPicPr>
          <p:nvPr/>
        </p:nvPicPr>
        <p:blipFill>
          <a:blip r:embed="rId5"/>
          <a:stretch>
            <a:fillRect/>
          </a:stretch>
        </p:blipFill>
        <p:spPr>
          <a:xfrm>
            <a:off x="8604504" y="3264408"/>
            <a:ext cx="484632" cy="484632"/>
          </a:xfrm>
          <a:prstGeom prst="rect">
            <a:avLst/>
          </a:prstGeom>
        </p:spPr>
      </p:pic>
      <p:sp>
        <p:nvSpPr>
          <p:cNvPr id="7" name="Text 0"/>
          <p:cNvSpPr/>
          <p:nvPr/>
        </p:nvSpPr>
        <p:spPr>
          <a:xfrm>
            <a:off x="5824728" y="4041648"/>
            <a:ext cx="2395728" cy="832104"/>
          </a:xfrm>
          <a:prstGeom prst="rect">
            <a:avLst/>
          </a:prstGeom>
          <a:noFill/>
          <a:ln/>
        </p:spPr>
        <p:txBody>
          <a:bodyPr wrap="squar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Summary of Key Points</a:t>
            </a:r>
            <a:endParaRPr lang="en-US" sz="2320" dirty="0"/>
          </a:p>
        </p:txBody>
      </p:sp>
      <p:sp>
        <p:nvSpPr>
          <p:cNvPr id="8" name="Text 1"/>
          <p:cNvSpPr/>
          <p:nvPr/>
        </p:nvSpPr>
        <p:spPr>
          <a:xfrm>
            <a:off x="11375136" y="4590288"/>
            <a:ext cx="2395728" cy="713232"/>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Encouragement to adopt the tool.</a:t>
            </a:r>
            <a:endParaRPr lang="en-US" sz="1850" dirty="0"/>
          </a:p>
        </p:txBody>
      </p:sp>
      <p:sp>
        <p:nvSpPr>
          <p:cNvPr id="9" name="Text 2"/>
          <p:cNvSpPr/>
          <p:nvPr/>
        </p:nvSpPr>
        <p:spPr>
          <a:xfrm>
            <a:off x="8604504" y="4041648"/>
            <a:ext cx="2395728" cy="832104"/>
          </a:xfrm>
          <a:prstGeom prst="rect">
            <a:avLst/>
          </a:prstGeom>
          <a:noFill/>
          <a:ln/>
        </p:spPr>
        <p:txBody>
          <a:bodyPr wrap="squar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Future Directions</a:t>
            </a:r>
            <a:endParaRPr lang="en-US" sz="2320" dirty="0"/>
          </a:p>
        </p:txBody>
      </p:sp>
      <p:sp>
        <p:nvSpPr>
          <p:cNvPr id="10" name="Text 3"/>
          <p:cNvSpPr/>
          <p:nvPr/>
        </p:nvSpPr>
        <p:spPr>
          <a:xfrm>
            <a:off x="5815584" y="2157984"/>
            <a:ext cx="7973568" cy="832104"/>
          </a:xfrm>
          <a:prstGeom prst="rect">
            <a:avLst/>
          </a:prstGeom>
          <a:noFill/>
          <a:ln/>
        </p:spPr>
        <p:txBody>
          <a:bodyPr wrap="none" lIns="0" tIns="0" rIns="0" bIns="0" rtlCol="0" anchor="t"/>
          <a:lstStyle/>
          <a:p>
            <a:pPr algn="l" indent="0" marL="0">
              <a:lnSpc>
                <a:spcPts val="6500"/>
              </a:lnSpc>
              <a:buNone/>
            </a:pPr>
            <a:r>
              <a:rPr lang="en-US" sz="4640" dirty="0">
                <a:solidFill>
                  <a:srgbClr val="EAEAEA"/>
                </a:solidFill>
                <a:latin typeface="NotoSans-NotoSans-Regular" pitchFamily="34" charset="0"/>
                <a:ea typeface="NotoSans-NotoSans-Regular" pitchFamily="34" charset="-122"/>
                <a:cs typeface="NotoSans-NotoSans-Regular" pitchFamily="34" charset="-120"/>
              </a:rPr>
              <a:t>Conclusion</a:t>
            </a:r>
            <a:endParaRPr lang="en-US" sz="4640" dirty="0"/>
          </a:p>
        </p:txBody>
      </p:sp>
      <p:sp>
        <p:nvSpPr>
          <p:cNvPr id="11" name="Text 4"/>
          <p:cNvSpPr/>
          <p:nvPr/>
        </p:nvSpPr>
        <p:spPr>
          <a:xfrm>
            <a:off x="11375136" y="4041648"/>
            <a:ext cx="2395728"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Final Thoughts</a:t>
            </a:r>
            <a:endParaRPr lang="en-US" sz="2320" dirty="0"/>
          </a:p>
        </p:txBody>
      </p:sp>
      <p:sp>
        <p:nvSpPr>
          <p:cNvPr id="12" name="Text 5"/>
          <p:cNvSpPr/>
          <p:nvPr/>
        </p:nvSpPr>
        <p:spPr>
          <a:xfrm>
            <a:off x="5824728" y="5001768"/>
            <a:ext cx="2395728" cy="1069848"/>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Recap of the main features and benefits.</a:t>
            </a:r>
            <a:endParaRPr lang="en-US" sz="1850" dirty="0"/>
          </a:p>
        </p:txBody>
      </p:sp>
      <p:sp>
        <p:nvSpPr>
          <p:cNvPr id="13" name="Text 6"/>
          <p:cNvSpPr/>
          <p:nvPr/>
        </p:nvSpPr>
        <p:spPr>
          <a:xfrm>
            <a:off x="8604504" y="5001768"/>
            <a:ext cx="2395728" cy="1069848"/>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Potential improvements and updates.</a:t>
            </a:r>
            <a:endParaRPr lang="en-US" sz="18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46920" y="36576"/>
            <a:ext cx="4956048" cy="8174736"/>
          </a:xfrm>
          <a:prstGeom prst="rect">
            <a:avLst/>
          </a:prstGeom>
        </p:spPr>
      </p:pic>
      <p:pic>
        <p:nvPicPr>
          <p:cNvPr id="4" name="Image 2" descr="preencoded.png">    </p:cNvPr>
          <p:cNvPicPr>
            <a:picLocks noChangeAspect="1"/>
          </p:cNvPicPr>
          <p:nvPr/>
        </p:nvPicPr>
        <p:blipFill>
          <a:blip r:embed="rId3"/>
          <a:stretch>
            <a:fillRect/>
          </a:stretch>
        </p:blipFill>
        <p:spPr>
          <a:xfrm>
            <a:off x="3529584" y="3959352"/>
            <a:ext cx="539496" cy="539496"/>
          </a:xfrm>
          <a:prstGeom prst="rect">
            <a:avLst/>
          </a:prstGeom>
        </p:spPr>
      </p:pic>
      <p:pic>
        <p:nvPicPr>
          <p:cNvPr id="5" name="Image 3" descr="preencoded.png">    </p:cNvPr>
          <p:cNvPicPr>
            <a:picLocks noChangeAspect="1"/>
          </p:cNvPicPr>
          <p:nvPr/>
        </p:nvPicPr>
        <p:blipFill>
          <a:blip r:embed="rId4"/>
          <a:stretch>
            <a:fillRect/>
          </a:stretch>
        </p:blipFill>
        <p:spPr>
          <a:xfrm>
            <a:off x="6181344" y="3959352"/>
            <a:ext cx="539496" cy="539496"/>
          </a:xfrm>
          <a:prstGeom prst="rect">
            <a:avLst/>
          </a:prstGeom>
        </p:spPr>
      </p:pic>
      <p:pic>
        <p:nvPicPr>
          <p:cNvPr id="6" name="Image 4" descr="preencoded.png">    </p:cNvPr>
          <p:cNvPicPr>
            <a:picLocks noChangeAspect="1"/>
          </p:cNvPicPr>
          <p:nvPr/>
        </p:nvPicPr>
        <p:blipFill>
          <a:blip r:embed="rId5"/>
          <a:stretch>
            <a:fillRect/>
          </a:stretch>
        </p:blipFill>
        <p:spPr>
          <a:xfrm>
            <a:off x="877824" y="3959352"/>
            <a:ext cx="539496" cy="539496"/>
          </a:xfrm>
          <a:prstGeom prst="rect">
            <a:avLst/>
          </a:prstGeom>
        </p:spPr>
      </p:pic>
      <p:sp>
        <p:nvSpPr>
          <p:cNvPr id="7" name="Text 0"/>
          <p:cNvSpPr/>
          <p:nvPr/>
        </p:nvSpPr>
        <p:spPr>
          <a:xfrm>
            <a:off x="3712464" y="4078224"/>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2</a:t>
            </a:r>
            <a:endParaRPr lang="en-US" sz="2320" dirty="0"/>
          </a:p>
        </p:txBody>
      </p:sp>
      <p:sp>
        <p:nvSpPr>
          <p:cNvPr id="8" name="Text 1"/>
          <p:cNvSpPr/>
          <p:nvPr/>
        </p:nvSpPr>
        <p:spPr>
          <a:xfrm>
            <a:off x="6364224" y="4078224"/>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3</a:t>
            </a:r>
            <a:endParaRPr lang="en-US" sz="2320" dirty="0"/>
          </a:p>
        </p:txBody>
      </p:sp>
      <p:sp>
        <p:nvSpPr>
          <p:cNvPr id="9" name="Text 2"/>
          <p:cNvSpPr/>
          <p:nvPr/>
        </p:nvSpPr>
        <p:spPr>
          <a:xfrm>
            <a:off x="1060704" y="4078224"/>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1</a:t>
            </a:r>
            <a:endParaRPr lang="en-US" sz="2320" dirty="0"/>
          </a:p>
        </p:txBody>
      </p:sp>
      <p:sp>
        <p:nvSpPr>
          <p:cNvPr id="10" name="Text 3"/>
          <p:cNvSpPr/>
          <p:nvPr/>
        </p:nvSpPr>
        <p:spPr>
          <a:xfrm>
            <a:off x="7013448" y="3959352"/>
            <a:ext cx="1801368"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Feedback</a:t>
            </a:r>
            <a:endParaRPr lang="en-US" sz="2320" dirty="0"/>
          </a:p>
        </p:txBody>
      </p:sp>
      <p:sp>
        <p:nvSpPr>
          <p:cNvPr id="11" name="Text 4"/>
          <p:cNvSpPr/>
          <p:nvPr/>
        </p:nvSpPr>
        <p:spPr>
          <a:xfrm>
            <a:off x="4352544" y="4517136"/>
            <a:ext cx="1801368" cy="713232"/>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Feel free to ask any questions.</a:t>
            </a:r>
            <a:endParaRPr lang="en-US" sz="1850" dirty="0"/>
          </a:p>
        </p:txBody>
      </p:sp>
      <p:sp>
        <p:nvSpPr>
          <p:cNvPr id="12" name="Text 5"/>
          <p:cNvSpPr/>
          <p:nvPr/>
        </p:nvSpPr>
        <p:spPr>
          <a:xfrm>
            <a:off x="1700784" y="3959352"/>
            <a:ext cx="1801368" cy="832104"/>
          </a:xfrm>
          <a:prstGeom prst="rect">
            <a:avLst/>
          </a:prstGeom>
          <a:noFill/>
          <a:ln/>
        </p:spPr>
        <p:txBody>
          <a:bodyPr wrap="squar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Appreciation</a:t>
            </a:r>
            <a:endParaRPr lang="en-US" sz="2320" dirty="0"/>
          </a:p>
        </p:txBody>
      </p:sp>
      <p:sp>
        <p:nvSpPr>
          <p:cNvPr id="13" name="Text 6"/>
          <p:cNvSpPr/>
          <p:nvPr/>
        </p:nvSpPr>
        <p:spPr>
          <a:xfrm>
            <a:off x="7013448" y="4517136"/>
            <a:ext cx="1801368" cy="1069848"/>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Your feedback is valuable to us.</a:t>
            </a:r>
            <a:endParaRPr lang="en-US" sz="1850" dirty="0"/>
          </a:p>
        </p:txBody>
      </p:sp>
      <p:sp>
        <p:nvSpPr>
          <p:cNvPr id="14" name="Text 7"/>
          <p:cNvSpPr/>
          <p:nvPr/>
        </p:nvSpPr>
        <p:spPr>
          <a:xfrm>
            <a:off x="1700784" y="4928616"/>
            <a:ext cx="1801368" cy="713232"/>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Thank you for your attention.</a:t>
            </a:r>
            <a:endParaRPr lang="en-US" sz="1850" dirty="0"/>
          </a:p>
        </p:txBody>
      </p:sp>
      <p:sp>
        <p:nvSpPr>
          <p:cNvPr id="15" name="Text 8"/>
          <p:cNvSpPr/>
          <p:nvPr/>
        </p:nvSpPr>
        <p:spPr>
          <a:xfrm>
            <a:off x="4352544" y="3959352"/>
            <a:ext cx="1801368"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Questions</a:t>
            </a:r>
            <a:endParaRPr lang="en-US" sz="2320" dirty="0"/>
          </a:p>
        </p:txBody>
      </p:sp>
      <p:sp>
        <p:nvSpPr>
          <p:cNvPr id="16" name="Text 9"/>
          <p:cNvSpPr/>
          <p:nvPr/>
        </p:nvSpPr>
        <p:spPr>
          <a:xfrm>
            <a:off x="859536" y="2587752"/>
            <a:ext cx="7973568" cy="832104"/>
          </a:xfrm>
          <a:prstGeom prst="rect">
            <a:avLst/>
          </a:prstGeom>
          <a:noFill/>
          <a:ln/>
        </p:spPr>
        <p:txBody>
          <a:bodyPr wrap="none" lIns="0" tIns="0" rIns="0" bIns="0" rtlCol="0" anchor="t"/>
          <a:lstStyle/>
          <a:p>
            <a:pPr algn="l" indent="0" marL="0">
              <a:lnSpc>
                <a:spcPts val="6500"/>
              </a:lnSpc>
              <a:buNone/>
            </a:pPr>
            <a:r>
              <a:rPr lang="en-US" sz="4640" dirty="0">
                <a:solidFill>
                  <a:srgbClr val="EAEAEA"/>
                </a:solidFill>
                <a:latin typeface="NotoSans-NotoSans-Regular" pitchFamily="34" charset="0"/>
                <a:ea typeface="NotoSans-NotoSans-Regular" pitchFamily="34" charset="-122"/>
                <a:cs typeface="NotoSans-NotoSans-Regular" pitchFamily="34" charset="-120"/>
              </a:rPr>
              <a:t>Thank You</a:t>
            </a:r>
            <a:endParaRPr lang="en-US" sz="464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6576" y="36576"/>
            <a:ext cx="14575536" cy="2834640"/>
          </a:xfrm>
          <a:prstGeom prst="rect">
            <a:avLst/>
          </a:prstGeom>
        </p:spPr>
      </p:pic>
      <p:pic>
        <p:nvPicPr>
          <p:cNvPr id="4" name="Image 2" descr="preencoded.png">    </p:cNvPr>
          <p:cNvPicPr>
            <a:picLocks noChangeAspect="1"/>
          </p:cNvPicPr>
          <p:nvPr/>
        </p:nvPicPr>
        <p:blipFill>
          <a:blip r:embed="rId3"/>
          <a:stretch>
            <a:fillRect/>
          </a:stretch>
        </p:blipFill>
        <p:spPr>
          <a:xfrm>
            <a:off x="923544" y="4626864"/>
            <a:ext cx="713232" cy="813816"/>
          </a:xfrm>
          <a:prstGeom prst="rect">
            <a:avLst/>
          </a:prstGeom>
        </p:spPr>
      </p:pic>
      <p:pic>
        <p:nvPicPr>
          <p:cNvPr id="5" name="Image 3" descr="preencoded.png">    </p:cNvPr>
          <p:cNvPicPr>
            <a:picLocks noChangeAspect="1"/>
          </p:cNvPicPr>
          <p:nvPr/>
        </p:nvPicPr>
        <p:blipFill>
          <a:blip r:embed="rId4"/>
          <a:stretch>
            <a:fillRect/>
          </a:stretch>
        </p:blipFill>
        <p:spPr>
          <a:xfrm>
            <a:off x="9619488" y="4626864"/>
            <a:ext cx="1014984" cy="813816"/>
          </a:xfrm>
          <a:prstGeom prst="rect">
            <a:avLst/>
          </a:prstGeom>
        </p:spPr>
      </p:pic>
      <p:pic>
        <p:nvPicPr>
          <p:cNvPr id="6" name="Image 4" descr="preencoded.png">    </p:cNvPr>
          <p:cNvPicPr>
            <a:picLocks noChangeAspect="1"/>
          </p:cNvPicPr>
          <p:nvPr/>
        </p:nvPicPr>
        <p:blipFill>
          <a:blip r:embed="rId5"/>
          <a:stretch>
            <a:fillRect/>
          </a:stretch>
        </p:blipFill>
        <p:spPr>
          <a:xfrm>
            <a:off x="5303520" y="4626864"/>
            <a:ext cx="813816" cy="813816"/>
          </a:xfrm>
          <a:prstGeom prst="rect">
            <a:avLst/>
          </a:prstGeom>
        </p:spPr>
      </p:pic>
      <p:sp>
        <p:nvSpPr>
          <p:cNvPr id="7" name="Text 0"/>
          <p:cNvSpPr/>
          <p:nvPr/>
        </p:nvSpPr>
        <p:spPr>
          <a:xfrm>
            <a:off x="9720072" y="5724144"/>
            <a:ext cx="4041648"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Benefits of Using the Tool</a:t>
            </a:r>
            <a:endParaRPr lang="en-US" sz="2320" dirty="0"/>
          </a:p>
        </p:txBody>
      </p:sp>
      <p:sp>
        <p:nvSpPr>
          <p:cNvPr id="8" name="Text 1"/>
          <p:cNvSpPr/>
          <p:nvPr/>
        </p:nvSpPr>
        <p:spPr>
          <a:xfrm>
            <a:off x="5303520" y="5724144"/>
            <a:ext cx="4041648"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Key Features of the Tool</a:t>
            </a:r>
            <a:endParaRPr lang="en-US" sz="2320" dirty="0"/>
          </a:p>
        </p:txBody>
      </p:sp>
      <p:sp>
        <p:nvSpPr>
          <p:cNvPr id="9" name="Text 2"/>
          <p:cNvSpPr/>
          <p:nvPr/>
        </p:nvSpPr>
        <p:spPr>
          <a:xfrm>
            <a:off x="877824" y="5724144"/>
            <a:ext cx="4041648"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MERN Stack Introduction</a:t>
            </a:r>
            <a:endParaRPr lang="en-US" sz="2320" dirty="0"/>
          </a:p>
        </p:txBody>
      </p:sp>
      <p:sp>
        <p:nvSpPr>
          <p:cNvPr id="10" name="Text 3"/>
          <p:cNvSpPr/>
          <p:nvPr/>
        </p:nvSpPr>
        <p:spPr>
          <a:xfrm>
            <a:off x="859536" y="3520440"/>
            <a:ext cx="12920472" cy="832104"/>
          </a:xfrm>
          <a:prstGeom prst="rect">
            <a:avLst/>
          </a:prstGeom>
          <a:noFill/>
          <a:ln/>
        </p:spPr>
        <p:txBody>
          <a:bodyPr wrap="none" lIns="0" tIns="0" rIns="0" bIns="0" rtlCol="0" anchor="t"/>
          <a:lstStyle/>
          <a:p>
            <a:pPr algn="l" indent="0" marL="0">
              <a:lnSpc>
                <a:spcPts val="6500"/>
              </a:lnSpc>
              <a:buNone/>
            </a:pPr>
            <a:r>
              <a:rPr lang="en-US" sz="4640" dirty="0">
                <a:solidFill>
                  <a:srgbClr val="EAEAEA"/>
                </a:solidFill>
                <a:latin typeface="NotoSans-NotoSans-Regular" pitchFamily="34" charset="0"/>
                <a:ea typeface="NotoSans-NotoSans-Regular" pitchFamily="34" charset="-122"/>
                <a:cs typeface="NotoSans-NotoSans-Regular" pitchFamily="34" charset="-120"/>
              </a:rPr>
              <a:t>CONTENTS(1)</a:t>
            </a:r>
            <a:endParaRPr lang="en-US" sz="464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6576" y="36576"/>
            <a:ext cx="4956048" cy="8174736"/>
          </a:xfrm>
          <a:prstGeom prst="rect">
            <a:avLst/>
          </a:prstGeom>
        </p:spPr>
      </p:pic>
      <p:pic>
        <p:nvPicPr>
          <p:cNvPr id="4" name="Image 2" descr="preencoded.png">    </p:cNvPr>
          <p:cNvPicPr>
            <a:picLocks noChangeAspect="1"/>
          </p:cNvPicPr>
          <p:nvPr/>
        </p:nvPicPr>
        <p:blipFill>
          <a:blip r:embed="rId3"/>
          <a:stretch>
            <a:fillRect/>
          </a:stretch>
        </p:blipFill>
        <p:spPr>
          <a:xfrm>
            <a:off x="5824728" y="4855464"/>
            <a:ext cx="758952" cy="758952"/>
          </a:xfrm>
          <a:prstGeom prst="rect">
            <a:avLst/>
          </a:prstGeom>
        </p:spPr>
      </p:pic>
      <p:pic>
        <p:nvPicPr>
          <p:cNvPr id="5" name="Image 3" descr="preencoded.png">    </p:cNvPr>
          <p:cNvPicPr>
            <a:picLocks noChangeAspect="1"/>
          </p:cNvPicPr>
          <p:nvPr/>
        </p:nvPicPr>
        <p:blipFill>
          <a:blip r:embed="rId4"/>
          <a:stretch>
            <a:fillRect/>
          </a:stretch>
        </p:blipFill>
        <p:spPr>
          <a:xfrm>
            <a:off x="5925312" y="3008376"/>
            <a:ext cx="566928" cy="758952"/>
          </a:xfrm>
          <a:prstGeom prst="rect">
            <a:avLst/>
          </a:prstGeom>
        </p:spPr>
      </p:pic>
      <p:pic>
        <p:nvPicPr>
          <p:cNvPr id="6" name="Image 4" descr="preencoded.png">    </p:cNvPr>
          <p:cNvPicPr>
            <a:picLocks noChangeAspect="1"/>
          </p:cNvPicPr>
          <p:nvPr/>
        </p:nvPicPr>
        <p:blipFill>
          <a:blip r:embed="rId5"/>
          <a:stretch>
            <a:fillRect/>
          </a:stretch>
        </p:blipFill>
        <p:spPr>
          <a:xfrm>
            <a:off x="10030968" y="4855464"/>
            <a:ext cx="667512" cy="758952"/>
          </a:xfrm>
          <a:prstGeom prst="rect">
            <a:avLst/>
          </a:prstGeom>
        </p:spPr>
      </p:pic>
      <p:pic>
        <p:nvPicPr>
          <p:cNvPr id="7" name="Image 5" descr="preencoded.png">    </p:cNvPr>
          <p:cNvPicPr>
            <a:picLocks noChangeAspect="1"/>
          </p:cNvPicPr>
          <p:nvPr/>
        </p:nvPicPr>
        <p:blipFill>
          <a:blip r:embed="rId6"/>
          <a:stretch>
            <a:fillRect/>
          </a:stretch>
        </p:blipFill>
        <p:spPr>
          <a:xfrm>
            <a:off x="9939528" y="3008376"/>
            <a:ext cx="850392" cy="758952"/>
          </a:xfrm>
          <a:prstGeom prst="rect">
            <a:avLst/>
          </a:prstGeom>
        </p:spPr>
      </p:pic>
      <p:sp>
        <p:nvSpPr>
          <p:cNvPr id="8" name="Text 0"/>
          <p:cNvSpPr/>
          <p:nvPr/>
        </p:nvSpPr>
        <p:spPr>
          <a:xfrm>
            <a:off x="5824728" y="5907024"/>
            <a:ext cx="3776472"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Future Enhancements</a:t>
            </a:r>
            <a:endParaRPr lang="en-US" sz="2320" dirty="0"/>
          </a:p>
        </p:txBody>
      </p:sp>
      <p:sp>
        <p:nvSpPr>
          <p:cNvPr id="9" name="Text 1"/>
          <p:cNvSpPr/>
          <p:nvPr/>
        </p:nvSpPr>
        <p:spPr>
          <a:xfrm>
            <a:off x="5824728" y="4059936"/>
            <a:ext cx="3776472"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How to Get Started</a:t>
            </a:r>
            <a:endParaRPr lang="en-US" sz="2320" dirty="0"/>
          </a:p>
        </p:txBody>
      </p:sp>
      <p:sp>
        <p:nvSpPr>
          <p:cNvPr id="10" name="Text 2"/>
          <p:cNvSpPr/>
          <p:nvPr/>
        </p:nvSpPr>
        <p:spPr>
          <a:xfrm>
            <a:off x="9985248" y="5907024"/>
            <a:ext cx="3776472"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Conclusion</a:t>
            </a:r>
            <a:endParaRPr lang="en-US" sz="2320" dirty="0"/>
          </a:p>
        </p:txBody>
      </p:sp>
      <p:sp>
        <p:nvSpPr>
          <p:cNvPr id="11" name="Text 3"/>
          <p:cNvSpPr/>
          <p:nvPr/>
        </p:nvSpPr>
        <p:spPr>
          <a:xfrm>
            <a:off x="5815584" y="1901952"/>
            <a:ext cx="7973568" cy="832104"/>
          </a:xfrm>
          <a:prstGeom prst="rect">
            <a:avLst/>
          </a:prstGeom>
          <a:noFill/>
          <a:ln/>
        </p:spPr>
        <p:txBody>
          <a:bodyPr wrap="none" lIns="0" tIns="0" rIns="0" bIns="0" rtlCol="0" anchor="t"/>
          <a:lstStyle/>
          <a:p>
            <a:pPr algn="l" indent="0" marL="0">
              <a:lnSpc>
                <a:spcPts val="6500"/>
              </a:lnSpc>
              <a:buNone/>
            </a:pPr>
            <a:r>
              <a:rPr lang="en-US" sz="4640" dirty="0">
                <a:solidFill>
                  <a:srgbClr val="EAEAEA"/>
                </a:solidFill>
                <a:latin typeface="NotoSans-NotoSans-Regular" pitchFamily="34" charset="0"/>
                <a:ea typeface="NotoSans-NotoSans-Regular" pitchFamily="34" charset="-122"/>
                <a:cs typeface="NotoSans-NotoSans-Regular" pitchFamily="34" charset="-120"/>
              </a:rPr>
              <a:t>CONTENTS(2)</a:t>
            </a:r>
            <a:endParaRPr lang="en-US" sz="4640" dirty="0"/>
          </a:p>
        </p:txBody>
      </p:sp>
      <p:sp>
        <p:nvSpPr>
          <p:cNvPr id="12" name="Text 4"/>
          <p:cNvSpPr/>
          <p:nvPr/>
        </p:nvSpPr>
        <p:spPr>
          <a:xfrm>
            <a:off x="9985248" y="4059936"/>
            <a:ext cx="3776472"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Challenges and Solutions</a:t>
            </a:r>
            <a:endParaRPr lang="en-US" sz="232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46920" y="36576"/>
            <a:ext cx="4956048" cy="8174736"/>
          </a:xfrm>
          <a:prstGeom prst="rect">
            <a:avLst/>
          </a:prstGeom>
        </p:spPr>
      </p:pic>
      <p:pic>
        <p:nvPicPr>
          <p:cNvPr id="4" name="Image 2" descr="preencoded.png">    </p:cNvPr>
          <p:cNvPicPr>
            <a:picLocks noChangeAspect="1"/>
          </p:cNvPicPr>
          <p:nvPr/>
        </p:nvPicPr>
        <p:blipFill>
          <a:blip r:embed="rId3"/>
          <a:stretch>
            <a:fillRect/>
          </a:stretch>
        </p:blipFill>
        <p:spPr>
          <a:xfrm>
            <a:off x="4974336" y="3035808"/>
            <a:ext cx="3840480" cy="1499616"/>
          </a:xfrm>
          <a:prstGeom prst="rect">
            <a:avLst/>
          </a:prstGeom>
        </p:spPr>
      </p:pic>
      <p:pic>
        <p:nvPicPr>
          <p:cNvPr id="5" name="Image 3" descr="preencoded.png">    </p:cNvPr>
          <p:cNvPicPr>
            <a:picLocks noChangeAspect="1"/>
          </p:cNvPicPr>
          <p:nvPr/>
        </p:nvPicPr>
        <p:blipFill>
          <a:blip r:embed="rId4"/>
          <a:stretch>
            <a:fillRect/>
          </a:stretch>
        </p:blipFill>
        <p:spPr>
          <a:xfrm>
            <a:off x="4974336" y="4800600"/>
            <a:ext cx="3840480" cy="1499616"/>
          </a:xfrm>
          <a:prstGeom prst="rect">
            <a:avLst/>
          </a:prstGeom>
        </p:spPr>
      </p:pic>
      <p:pic>
        <p:nvPicPr>
          <p:cNvPr id="6" name="Image 4" descr="preencoded.png">    </p:cNvPr>
          <p:cNvPicPr>
            <a:picLocks noChangeAspect="1"/>
          </p:cNvPicPr>
          <p:nvPr/>
        </p:nvPicPr>
        <p:blipFill>
          <a:blip r:embed="rId5"/>
          <a:stretch>
            <a:fillRect/>
          </a:stretch>
        </p:blipFill>
        <p:spPr>
          <a:xfrm>
            <a:off x="877824" y="4800600"/>
            <a:ext cx="3840480" cy="1499616"/>
          </a:xfrm>
          <a:prstGeom prst="rect">
            <a:avLst/>
          </a:prstGeom>
        </p:spPr>
      </p:pic>
      <p:pic>
        <p:nvPicPr>
          <p:cNvPr id="7" name="Image 5" descr="preencoded.png">    </p:cNvPr>
          <p:cNvPicPr>
            <a:picLocks noChangeAspect="1"/>
          </p:cNvPicPr>
          <p:nvPr/>
        </p:nvPicPr>
        <p:blipFill>
          <a:blip r:embed="rId6"/>
          <a:stretch>
            <a:fillRect/>
          </a:stretch>
        </p:blipFill>
        <p:spPr>
          <a:xfrm>
            <a:off x="877824" y="3035808"/>
            <a:ext cx="3840480" cy="1499616"/>
          </a:xfrm>
          <a:prstGeom prst="rect">
            <a:avLst/>
          </a:prstGeom>
        </p:spPr>
      </p:pic>
      <p:sp>
        <p:nvSpPr>
          <p:cNvPr id="8" name="Text 0"/>
          <p:cNvSpPr/>
          <p:nvPr/>
        </p:nvSpPr>
        <p:spPr>
          <a:xfrm>
            <a:off x="1106424" y="5468112"/>
            <a:ext cx="3364992" cy="713232"/>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A JavaScript library for building user interfaces.</a:t>
            </a:r>
            <a:endParaRPr lang="en-US" sz="1850" dirty="0"/>
          </a:p>
        </p:txBody>
      </p:sp>
      <p:sp>
        <p:nvSpPr>
          <p:cNvPr id="9" name="Text 1"/>
          <p:cNvSpPr/>
          <p:nvPr/>
        </p:nvSpPr>
        <p:spPr>
          <a:xfrm>
            <a:off x="859536" y="1929384"/>
            <a:ext cx="7973568" cy="832104"/>
          </a:xfrm>
          <a:prstGeom prst="rect">
            <a:avLst/>
          </a:prstGeom>
          <a:noFill/>
          <a:ln/>
        </p:spPr>
        <p:txBody>
          <a:bodyPr wrap="none" lIns="0" tIns="0" rIns="0" bIns="0" rtlCol="0" anchor="t"/>
          <a:lstStyle/>
          <a:p>
            <a:pPr algn="l" indent="0" marL="0">
              <a:lnSpc>
                <a:spcPts val="6500"/>
              </a:lnSpc>
              <a:buNone/>
            </a:pPr>
            <a:r>
              <a:rPr lang="en-US" sz="4640" dirty="0">
                <a:solidFill>
                  <a:srgbClr val="EAEAEA"/>
                </a:solidFill>
                <a:latin typeface="NotoSans-NotoSans-Regular" pitchFamily="34" charset="0"/>
                <a:ea typeface="NotoSans-NotoSans-Regular" pitchFamily="34" charset="-122"/>
                <a:cs typeface="NotoSans-NotoSans-Regular" pitchFamily="34" charset="-120"/>
              </a:rPr>
              <a:t>MERN Stack Introduction</a:t>
            </a:r>
            <a:endParaRPr lang="en-US" sz="4640" dirty="0"/>
          </a:p>
        </p:txBody>
      </p:sp>
      <p:sp>
        <p:nvSpPr>
          <p:cNvPr id="10" name="Text 2"/>
          <p:cNvSpPr/>
          <p:nvPr/>
        </p:nvSpPr>
        <p:spPr>
          <a:xfrm>
            <a:off x="1106424" y="4919472"/>
            <a:ext cx="3364992" cy="420624"/>
          </a:xfrm>
          <a:prstGeom prst="rect">
            <a:avLst/>
          </a:prstGeom>
          <a:noFill/>
          <a:ln/>
        </p:spPr>
        <p:txBody>
          <a:bodyPr wrap="none" lIns="0" tIns="0" rIns="0" bIns="0" rtlCol="0" anchor="t"/>
          <a:lstStyle/>
          <a:p>
            <a:pPr algn="l" indent="0" marL="0">
              <a:lnSpc>
                <a:spcPts val="3250"/>
              </a:lnSpc>
              <a:buNone/>
            </a:pPr>
            <a:r>
              <a:rPr lang="en-US" sz="2320" dirty="0">
                <a:solidFill>
                  <a:srgbClr val="D7D7D7"/>
                </a:solidFill>
                <a:latin typeface="NotoSans-NotoSans-Regular" pitchFamily="34" charset="0"/>
                <a:ea typeface="NotoSans-NotoSans-Regular" pitchFamily="34" charset="-122"/>
                <a:cs typeface="NotoSans-NotoSans-Regular" pitchFamily="34" charset="-120"/>
              </a:rPr>
              <a:t>React.js</a:t>
            </a:r>
            <a:endParaRPr lang="en-US" sz="2320" dirty="0"/>
          </a:p>
        </p:txBody>
      </p:sp>
      <p:sp>
        <p:nvSpPr>
          <p:cNvPr id="11" name="Text 3"/>
          <p:cNvSpPr/>
          <p:nvPr/>
        </p:nvSpPr>
        <p:spPr>
          <a:xfrm>
            <a:off x="5212080" y="3154680"/>
            <a:ext cx="3364992" cy="420624"/>
          </a:xfrm>
          <a:prstGeom prst="rect">
            <a:avLst/>
          </a:prstGeom>
          <a:noFill/>
          <a:ln/>
        </p:spPr>
        <p:txBody>
          <a:bodyPr wrap="none" lIns="0" tIns="0" rIns="0" bIns="0" rtlCol="0" anchor="t"/>
          <a:lstStyle/>
          <a:p>
            <a:pPr algn="l" indent="0" marL="0">
              <a:lnSpc>
                <a:spcPts val="3250"/>
              </a:lnSpc>
              <a:buNone/>
            </a:pPr>
            <a:r>
              <a:rPr lang="en-US" sz="2320" dirty="0">
                <a:solidFill>
                  <a:srgbClr val="D7D7D7"/>
                </a:solidFill>
                <a:latin typeface="NotoSans-NotoSans-Regular" pitchFamily="34" charset="0"/>
                <a:ea typeface="NotoSans-NotoSans-Regular" pitchFamily="34" charset="-122"/>
                <a:cs typeface="NotoSans-NotoSans-Regular" pitchFamily="34" charset="-120"/>
              </a:rPr>
              <a:t>Express.js</a:t>
            </a:r>
            <a:endParaRPr lang="en-US" sz="2320" dirty="0"/>
          </a:p>
        </p:txBody>
      </p:sp>
      <p:sp>
        <p:nvSpPr>
          <p:cNvPr id="12" name="Text 4"/>
          <p:cNvSpPr/>
          <p:nvPr/>
        </p:nvSpPr>
        <p:spPr>
          <a:xfrm>
            <a:off x="1106424" y="3703320"/>
            <a:ext cx="3364992" cy="713232"/>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A NoSQL database for storing data.</a:t>
            </a:r>
            <a:endParaRPr lang="en-US" sz="1850" dirty="0"/>
          </a:p>
        </p:txBody>
      </p:sp>
      <p:sp>
        <p:nvSpPr>
          <p:cNvPr id="13" name="Text 5"/>
          <p:cNvSpPr/>
          <p:nvPr/>
        </p:nvSpPr>
        <p:spPr>
          <a:xfrm>
            <a:off x="5212080" y="3703320"/>
            <a:ext cx="3364992" cy="713232"/>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A web application framework for Node.js.</a:t>
            </a:r>
            <a:endParaRPr lang="en-US" sz="1850" dirty="0"/>
          </a:p>
        </p:txBody>
      </p:sp>
      <p:sp>
        <p:nvSpPr>
          <p:cNvPr id="14" name="Text 6"/>
          <p:cNvSpPr/>
          <p:nvPr/>
        </p:nvSpPr>
        <p:spPr>
          <a:xfrm>
            <a:off x="1106424" y="3154680"/>
            <a:ext cx="3364992" cy="420624"/>
          </a:xfrm>
          <a:prstGeom prst="rect">
            <a:avLst/>
          </a:prstGeom>
          <a:noFill/>
          <a:ln/>
        </p:spPr>
        <p:txBody>
          <a:bodyPr wrap="none" lIns="0" tIns="0" rIns="0" bIns="0" rtlCol="0" anchor="t"/>
          <a:lstStyle/>
          <a:p>
            <a:pPr algn="l" indent="0" marL="0">
              <a:lnSpc>
                <a:spcPts val="3250"/>
              </a:lnSpc>
              <a:buNone/>
            </a:pPr>
            <a:r>
              <a:rPr lang="en-US" sz="2320" dirty="0">
                <a:solidFill>
                  <a:srgbClr val="D7D7D7"/>
                </a:solidFill>
                <a:latin typeface="NotoSans-NotoSans-Regular" pitchFamily="34" charset="0"/>
                <a:ea typeface="NotoSans-NotoSans-Regular" pitchFamily="34" charset="-122"/>
                <a:cs typeface="NotoSans-NotoSans-Regular" pitchFamily="34" charset="-120"/>
              </a:rPr>
              <a:t>MongoDB</a:t>
            </a:r>
            <a:endParaRPr lang="en-US" sz="2320" dirty="0"/>
          </a:p>
        </p:txBody>
      </p:sp>
      <p:sp>
        <p:nvSpPr>
          <p:cNvPr id="15" name="Text 7"/>
          <p:cNvSpPr/>
          <p:nvPr/>
        </p:nvSpPr>
        <p:spPr>
          <a:xfrm>
            <a:off x="5212080" y="4919472"/>
            <a:ext cx="3364992" cy="420624"/>
          </a:xfrm>
          <a:prstGeom prst="rect">
            <a:avLst/>
          </a:prstGeom>
          <a:noFill/>
          <a:ln/>
        </p:spPr>
        <p:txBody>
          <a:bodyPr wrap="none" lIns="0" tIns="0" rIns="0" bIns="0" rtlCol="0" anchor="t"/>
          <a:lstStyle/>
          <a:p>
            <a:pPr algn="l" indent="0" marL="0">
              <a:lnSpc>
                <a:spcPts val="3250"/>
              </a:lnSpc>
              <a:buNone/>
            </a:pPr>
            <a:r>
              <a:rPr lang="en-US" sz="2320" dirty="0">
                <a:solidFill>
                  <a:srgbClr val="D7D7D7"/>
                </a:solidFill>
                <a:latin typeface="NotoSans-NotoSans-Regular" pitchFamily="34" charset="0"/>
                <a:ea typeface="NotoSans-NotoSans-Regular" pitchFamily="34" charset="-122"/>
                <a:cs typeface="NotoSans-NotoSans-Regular" pitchFamily="34" charset="-120"/>
              </a:rPr>
              <a:t>Node.js</a:t>
            </a:r>
            <a:endParaRPr lang="en-US" sz="2320" dirty="0"/>
          </a:p>
        </p:txBody>
      </p:sp>
      <p:sp>
        <p:nvSpPr>
          <p:cNvPr id="16" name="Text 8"/>
          <p:cNvSpPr/>
          <p:nvPr/>
        </p:nvSpPr>
        <p:spPr>
          <a:xfrm>
            <a:off x="5212080" y="5468112"/>
            <a:ext cx="3364992" cy="713232"/>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A JavaScript runtime for server-side development.</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686800"/>
          </a:xfrm>
          <a:prstGeom prst="rect">
            <a:avLst/>
          </a:prstGeom>
        </p:spPr>
      </p:pic>
      <p:pic>
        <p:nvPicPr>
          <p:cNvPr id="3" name="Image 1" descr="preencoded.png">    </p:cNvPr>
          <p:cNvPicPr>
            <a:picLocks noChangeAspect="1"/>
          </p:cNvPicPr>
          <p:nvPr/>
        </p:nvPicPr>
        <p:blipFill>
          <a:blip r:embed="rId2"/>
          <a:stretch>
            <a:fillRect/>
          </a:stretch>
        </p:blipFill>
        <p:spPr>
          <a:xfrm>
            <a:off x="36576" y="36576"/>
            <a:ext cx="4956048" cy="8622792"/>
          </a:xfrm>
          <a:prstGeom prst="rect">
            <a:avLst/>
          </a:prstGeom>
        </p:spPr>
      </p:pic>
      <p:pic>
        <p:nvPicPr>
          <p:cNvPr id="4" name="Image 2" descr="preencoded.png">    </p:cNvPr>
          <p:cNvPicPr>
            <a:picLocks noChangeAspect="1"/>
          </p:cNvPicPr>
          <p:nvPr/>
        </p:nvPicPr>
        <p:blipFill>
          <a:blip r:embed="rId3"/>
          <a:stretch>
            <a:fillRect/>
          </a:stretch>
        </p:blipFill>
        <p:spPr>
          <a:xfrm>
            <a:off x="5824728" y="2057400"/>
            <a:ext cx="539496" cy="539496"/>
          </a:xfrm>
          <a:prstGeom prst="rect">
            <a:avLst/>
          </a:prstGeom>
        </p:spPr>
      </p:pic>
      <p:pic>
        <p:nvPicPr>
          <p:cNvPr id="5" name="Image 3" descr="preencoded.png">    </p:cNvPr>
          <p:cNvPicPr>
            <a:picLocks noChangeAspect="1"/>
          </p:cNvPicPr>
          <p:nvPr/>
        </p:nvPicPr>
        <p:blipFill>
          <a:blip r:embed="rId4"/>
          <a:stretch>
            <a:fillRect/>
          </a:stretch>
        </p:blipFill>
        <p:spPr>
          <a:xfrm>
            <a:off x="5824728" y="6729984"/>
            <a:ext cx="539496" cy="539496"/>
          </a:xfrm>
          <a:prstGeom prst="rect">
            <a:avLst/>
          </a:prstGeom>
        </p:spPr>
      </p:pic>
      <p:pic>
        <p:nvPicPr>
          <p:cNvPr id="6" name="Image 4" descr="preencoded.png">    </p:cNvPr>
          <p:cNvPicPr>
            <a:picLocks noChangeAspect="1"/>
          </p:cNvPicPr>
          <p:nvPr/>
        </p:nvPicPr>
        <p:blipFill>
          <a:blip r:embed="rId5"/>
          <a:stretch>
            <a:fillRect/>
          </a:stretch>
        </p:blipFill>
        <p:spPr>
          <a:xfrm>
            <a:off x="5824728" y="5166360"/>
            <a:ext cx="539496" cy="539496"/>
          </a:xfrm>
          <a:prstGeom prst="rect">
            <a:avLst/>
          </a:prstGeom>
        </p:spPr>
      </p:pic>
      <p:pic>
        <p:nvPicPr>
          <p:cNvPr id="7" name="Image 5" descr="preencoded.png">    </p:cNvPr>
          <p:cNvPicPr>
            <a:picLocks noChangeAspect="1"/>
          </p:cNvPicPr>
          <p:nvPr/>
        </p:nvPicPr>
        <p:blipFill>
          <a:blip r:embed="rId6"/>
          <a:stretch>
            <a:fillRect/>
          </a:stretch>
        </p:blipFill>
        <p:spPr>
          <a:xfrm>
            <a:off x="5824728" y="3611880"/>
            <a:ext cx="539496" cy="539496"/>
          </a:xfrm>
          <a:prstGeom prst="rect">
            <a:avLst/>
          </a:prstGeom>
        </p:spPr>
      </p:pic>
      <p:sp>
        <p:nvSpPr>
          <p:cNvPr id="8" name="Text 0"/>
          <p:cNvSpPr/>
          <p:nvPr/>
        </p:nvSpPr>
        <p:spPr>
          <a:xfrm>
            <a:off x="6007608" y="2176272"/>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1</a:t>
            </a:r>
            <a:endParaRPr lang="en-US" sz="2320" dirty="0"/>
          </a:p>
        </p:txBody>
      </p:sp>
      <p:sp>
        <p:nvSpPr>
          <p:cNvPr id="9" name="Text 1"/>
          <p:cNvSpPr/>
          <p:nvPr/>
        </p:nvSpPr>
        <p:spPr>
          <a:xfrm>
            <a:off x="6007608" y="6848856"/>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4</a:t>
            </a:r>
            <a:endParaRPr lang="en-US" sz="2320" dirty="0"/>
          </a:p>
        </p:txBody>
      </p:sp>
      <p:sp>
        <p:nvSpPr>
          <p:cNvPr id="10" name="Text 2"/>
          <p:cNvSpPr/>
          <p:nvPr/>
        </p:nvSpPr>
        <p:spPr>
          <a:xfrm>
            <a:off x="6007608" y="5285232"/>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3</a:t>
            </a:r>
            <a:endParaRPr lang="en-US" sz="2320" dirty="0"/>
          </a:p>
        </p:txBody>
      </p:sp>
      <p:sp>
        <p:nvSpPr>
          <p:cNvPr id="11" name="Text 3"/>
          <p:cNvSpPr/>
          <p:nvPr/>
        </p:nvSpPr>
        <p:spPr>
          <a:xfrm>
            <a:off x="6007608" y="3730752"/>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2</a:t>
            </a:r>
            <a:endParaRPr lang="en-US" sz="2320" dirty="0"/>
          </a:p>
        </p:txBody>
      </p:sp>
      <p:sp>
        <p:nvSpPr>
          <p:cNvPr id="12" name="Text 4"/>
          <p:cNvSpPr/>
          <p:nvPr/>
        </p:nvSpPr>
        <p:spPr>
          <a:xfrm>
            <a:off x="6656832" y="2606040"/>
            <a:ext cx="7114032" cy="713232"/>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A NoSQL database that stores data in a flexible, JSON-like format.</a:t>
            </a:r>
            <a:endParaRPr lang="en-US" sz="1850" dirty="0"/>
          </a:p>
        </p:txBody>
      </p:sp>
      <p:sp>
        <p:nvSpPr>
          <p:cNvPr id="13" name="Text 5"/>
          <p:cNvSpPr/>
          <p:nvPr/>
        </p:nvSpPr>
        <p:spPr>
          <a:xfrm>
            <a:off x="6656832" y="4169664"/>
            <a:ext cx="7114032" cy="713232"/>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A web application framework for Node.js, simplifying server-side development.</a:t>
            </a:r>
            <a:endParaRPr lang="en-US" sz="1850" dirty="0"/>
          </a:p>
        </p:txBody>
      </p:sp>
      <p:sp>
        <p:nvSpPr>
          <p:cNvPr id="14" name="Text 6"/>
          <p:cNvSpPr/>
          <p:nvPr/>
        </p:nvSpPr>
        <p:spPr>
          <a:xfrm>
            <a:off x="6656832" y="6729984"/>
            <a:ext cx="7114032"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Node.js</a:t>
            </a:r>
            <a:endParaRPr lang="en-US" sz="2320" dirty="0"/>
          </a:p>
        </p:txBody>
      </p:sp>
      <p:sp>
        <p:nvSpPr>
          <p:cNvPr id="15" name="Text 7"/>
          <p:cNvSpPr/>
          <p:nvPr/>
        </p:nvSpPr>
        <p:spPr>
          <a:xfrm>
            <a:off x="5815584" y="685800"/>
            <a:ext cx="7973568" cy="832104"/>
          </a:xfrm>
          <a:prstGeom prst="rect">
            <a:avLst/>
          </a:prstGeom>
          <a:noFill/>
          <a:ln/>
        </p:spPr>
        <p:txBody>
          <a:bodyPr wrap="none" lIns="0" tIns="0" rIns="0" bIns="0" rtlCol="0" anchor="t"/>
          <a:lstStyle/>
          <a:p>
            <a:pPr algn="l" indent="0" marL="0">
              <a:lnSpc>
                <a:spcPts val="6500"/>
              </a:lnSpc>
              <a:buNone/>
            </a:pPr>
            <a:r>
              <a:rPr lang="en-US" sz="4640" dirty="0">
                <a:solidFill>
                  <a:srgbClr val="EAEAEA"/>
                </a:solidFill>
                <a:latin typeface="NotoSans-NotoSans-Regular" pitchFamily="34" charset="0"/>
                <a:ea typeface="NotoSans-NotoSans-Regular" pitchFamily="34" charset="-122"/>
                <a:cs typeface="NotoSans-NotoSans-Regular" pitchFamily="34" charset="-120"/>
              </a:rPr>
              <a:t>MERN Stack Overview</a:t>
            </a:r>
            <a:endParaRPr lang="en-US" sz="4640" dirty="0"/>
          </a:p>
        </p:txBody>
      </p:sp>
      <p:sp>
        <p:nvSpPr>
          <p:cNvPr id="16" name="Text 8"/>
          <p:cNvSpPr/>
          <p:nvPr/>
        </p:nvSpPr>
        <p:spPr>
          <a:xfrm>
            <a:off x="6656832" y="2057400"/>
            <a:ext cx="7114032"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MongoDB</a:t>
            </a:r>
            <a:endParaRPr lang="en-US" sz="2320" dirty="0"/>
          </a:p>
        </p:txBody>
      </p:sp>
      <p:sp>
        <p:nvSpPr>
          <p:cNvPr id="17" name="Text 9"/>
          <p:cNvSpPr/>
          <p:nvPr/>
        </p:nvSpPr>
        <p:spPr>
          <a:xfrm>
            <a:off x="6656832" y="7278624"/>
            <a:ext cx="7114032" cy="713232"/>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A JavaScript runtime that enables server-side scripting, allowing developers to use JavaScript for both client and server code.</a:t>
            </a:r>
            <a:endParaRPr lang="en-US" sz="1850" dirty="0"/>
          </a:p>
        </p:txBody>
      </p:sp>
      <p:sp>
        <p:nvSpPr>
          <p:cNvPr id="18" name="Text 10"/>
          <p:cNvSpPr/>
          <p:nvPr/>
        </p:nvSpPr>
        <p:spPr>
          <a:xfrm>
            <a:off x="6656832" y="5724144"/>
            <a:ext cx="7114032" cy="713232"/>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A front-end library for building user interfaces, allowing for dynamic and responsive web applications.</a:t>
            </a:r>
            <a:endParaRPr lang="en-US" sz="1850" dirty="0"/>
          </a:p>
        </p:txBody>
      </p:sp>
      <p:sp>
        <p:nvSpPr>
          <p:cNvPr id="19" name="Text 11"/>
          <p:cNvSpPr/>
          <p:nvPr/>
        </p:nvSpPr>
        <p:spPr>
          <a:xfrm>
            <a:off x="6656832" y="3611880"/>
            <a:ext cx="7114032"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Express.js</a:t>
            </a:r>
            <a:endParaRPr lang="en-US" sz="2320" dirty="0"/>
          </a:p>
        </p:txBody>
      </p:sp>
      <p:sp>
        <p:nvSpPr>
          <p:cNvPr id="20" name="Text 12"/>
          <p:cNvSpPr/>
          <p:nvPr/>
        </p:nvSpPr>
        <p:spPr>
          <a:xfrm>
            <a:off x="6656832" y="5166360"/>
            <a:ext cx="7114032"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React</a:t>
            </a:r>
            <a:endParaRPr lang="en-US" sz="232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46920" y="36576"/>
            <a:ext cx="4956048" cy="8174736"/>
          </a:xfrm>
          <a:prstGeom prst="rect">
            <a:avLst/>
          </a:prstGeom>
        </p:spPr>
      </p:pic>
      <p:pic>
        <p:nvPicPr>
          <p:cNvPr id="4" name="Image 2" descr="preencoded.png">    </p:cNvPr>
          <p:cNvPicPr>
            <a:picLocks noChangeAspect="1"/>
          </p:cNvPicPr>
          <p:nvPr/>
        </p:nvPicPr>
        <p:blipFill>
          <a:blip r:embed="rId3"/>
          <a:stretch>
            <a:fillRect/>
          </a:stretch>
        </p:blipFill>
        <p:spPr>
          <a:xfrm>
            <a:off x="813816" y="3264408"/>
            <a:ext cx="603504" cy="484632"/>
          </a:xfrm>
          <a:prstGeom prst="rect">
            <a:avLst/>
          </a:prstGeom>
        </p:spPr>
      </p:pic>
      <p:pic>
        <p:nvPicPr>
          <p:cNvPr id="5" name="Image 3" descr="preencoded.png">    </p:cNvPr>
          <p:cNvPicPr>
            <a:picLocks noChangeAspect="1"/>
          </p:cNvPicPr>
          <p:nvPr/>
        </p:nvPicPr>
        <p:blipFill>
          <a:blip r:embed="rId4"/>
          <a:stretch>
            <a:fillRect/>
          </a:stretch>
        </p:blipFill>
        <p:spPr>
          <a:xfrm>
            <a:off x="3648456" y="3264408"/>
            <a:ext cx="484632" cy="484632"/>
          </a:xfrm>
          <a:prstGeom prst="rect">
            <a:avLst/>
          </a:prstGeom>
        </p:spPr>
      </p:pic>
      <p:pic>
        <p:nvPicPr>
          <p:cNvPr id="6" name="Image 4" descr="preencoded.png">    </p:cNvPr>
          <p:cNvPicPr>
            <a:picLocks noChangeAspect="1"/>
          </p:cNvPicPr>
          <p:nvPr/>
        </p:nvPicPr>
        <p:blipFill>
          <a:blip r:embed="rId5"/>
          <a:stretch>
            <a:fillRect/>
          </a:stretch>
        </p:blipFill>
        <p:spPr>
          <a:xfrm>
            <a:off x="6419088" y="3264408"/>
            <a:ext cx="484632" cy="484632"/>
          </a:xfrm>
          <a:prstGeom prst="rect">
            <a:avLst/>
          </a:prstGeom>
        </p:spPr>
      </p:pic>
      <p:sp>
        <p:nvSpPr>
          <p:cNvPr id="7" name="Text 0"/>
          <p:cNvSpPr/>
          <p:nvPr/>
        </p:nvSpPr>
        <p:spPr>
          <a:xfrm>
            <a:off x="859536" y="2157984"/>
            <a:ext cx="7973568" cy="832104"/>
          </a:xfrm>
          <a:prstGeom prst="rect">
            <a:avLst/>
          </a:prstGeom>
          <a:noFill/>
          <a:ln/>
        </p:spPr>
        <p:txBody>
          <a:bodyPr wrap="none" lIns="0" tIns="0" rIns="0" bIns="0" rtlCol="0" anchor="t"/>
          <a:lstStyle/>
          <a:p>
            <a:pPr algn="l" indent="0" marL="0">
              <a:lnSpc>
                <a:spcPts val="6500"/>
              </a:lnSpc>
              <a:buNone/>
            </a:pPr>
            <a:r>
              <a:rPr lang="en-US" sz="4640" dirty="0">
                <a:solidFill>
                  <a:srgbClr val="EAEAEA"/>
                </a:solidFill>
                <a:latin typeface="NotoSans-NotoSans-Regular" pitchFamily="34" charset="0"/>
                <a:ea typeface="NotoSans-NotoSans-Regular" pitchFamily="34" charset="-122"/>
                <a:cs typeface="NotoSans-NotoSans-Regular" pitchFamily="34" charset="-120"/>
              </a:rPr>
              <a:t>Key Features of the Tool</a:t>
            </a:r>
            <a:endParaRPr lang="en-US" sz="4640" dirty="0"/>
          </a:p>
        </p:txBody>
      </p:sp>
      <p:sp>
        <p:nvSpPr>
          <p:cNvPr id="8" name="Text 1"/>
          <p:cNvSpPr/>
          <p:nvPr/>
        </p:nvSpPr>
        <p:spPr>
          <a:xfrm>
            <a:off x="6419088" y="5001768"/>
            <a:ext cx="2395728" cy="1069848"/>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Generate detailed reports for better insights.</a:t>
            </a:r>
            <a:endParaRPr lang="en-US" sz="1850" dirty="0"/>
          </a:p>
        </p:txBody>
      </p:sp>
      <p:sp>
        <p:nvSpPr>
          <p:cNvPr id="9" name="Text 2"/>
          <p:cNvSpPr/>
          <p:nvPr/>
        </p:nvSpPr>
        <p:spPr>
          <a:xfrm>
            <a:off x="3648456" y="4041648"/>
            <a:ext cx="2395728" cy="832104"/>
          </a:xfrm>
          <a:prstGeom prst="rect">
            <a:avLst/>
          </a:prstGeom>
          <a:noFill/>
          <a:ln/>
        </p:spPr>
        <p:txBody>
          <a:bodyPr wrap="squar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Real-Time Collaboration</a:t>
            </a:r>
            <a:endParaRPr lang="en-US" sz="2320" dirty="0"/>
          </a:p>
        </p:txBody>
      </p:sp>
      <p:sp>
        <p:nvSpPr>
          <p:cNvPr id="10" name="Text 3"/>
          <p:cNvSpPr/>
          <p:nvPr/>
        </p:nvSpPr>
        <p:spPr>
          <a:xfrm>
            <a:off x="877824" y="4041648"/>
            <a:ext cx="2395728" cy="832104"/>
          </a:xfrm>
          <a:prstGeom prst="rect">
            <a:avLst/>
          </a:prstGeom>
          <a:noFill/>
          <a:ln/>
        </p:spPr>
        <p:txBody>
          <a:bodyPr wrap="squar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User-Friendly Interface</a:t>
            </a:r>
            <a:endParaRPr lang="en-US" sz="2320" dirty="0"/>
          </a:p>
        </p:txBody>
      </p:sp>
      <p:sp>
        <p:nvSpPr>
          <p:cNvPr id="11" name="Text 4"/>
          <p:cNvSpPr/>
          <p:nvPr/>
        </p:nvSpPr>
        <p:spPr>
          <a:xfrm>
            <a:off x="6419088" y="4041648"/>
            <a:ext cx="2395728" cy="832104"/>
          </a:xfrm>
          <a:prstGeom prst="rect">
            <a:avLst/>
          </a:prstGeom>
          <a:noFill/>
          <a:ln/>
        </p:spPr>
        <p:txBody>
          <a:bodyPr wrap="squar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Comprehensive Reporting</a:t>
            </a:r>
            <a:endParaRPr lang="en-US" sz="2320" dirty="0"/>
          </a:p>
        </p:txBody>
      </p:sp>
      <p:sp>
        <p:nvSpPr>
          <p:cNvPr id="12" name="Text 5"/>
          <p:cNvSpPr/>
          <p:nvPr/>
        </p:nvSpPr>
        <p:spPr>
          <a:xfrm>
            <a:off x="3648456" y="5001768"/>
            <a:ext cx="2395728" cy="1069848"/>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Work together seamlessly with your team.</a:t>
            </a:r>
            <a:endParaRPr lang="en-US" sz="1850" dirty="0"/>
          </a:p>
        </p:txBody>
      </p:sp>
      <p:sp>
        <p:nvSpPr>
          <p:cNvPr id="13" name="Text 6"/>
          <p:cNvSpPr/>
          <p:nvPr/>
        </p:nvSpPr>
        <p:spPr>
          <a:xfrm>
            <a:off x="877824" y="5001768"/>
            <a:ext cx="2395728" cy="713232"/>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Intuitive design for easy navigation.</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9281160"/>
          </a:xfrm>
          <a:prstGeom prst="rect">
            <a:avLst/>
          </a:prstGeom>
        </p:spPr>
      </p:pic>
      <p:pic>
        <p:nvPicPr>
          <p:cNvPr id="3" name="Image 1" descr="preencoded.png">    </p:cNvPr>
          <p:cNvPicPr>
            <a:picLocks noChangeAspect="1"/>
          </p:cNvPicPr>
          <p:nvPr/>
        </p:nvPicPr>
        <p:blipFill>
          <a:blip r:embed="rId2"/>
          <a:stretch>
            <a:fillRect/>
          </a:stretch>
        </p:blipFill>
        <p:spPr>
          <a:xfrm>
            <a:off x="36576" y="36576"/>
            <a:ext cx="4956048" cy="9226296"/>
          </a:xfrm>
          <a:prstGeom prst="rect">
            <a:avLst/>
          </a:prstGeom>
        </p:spPr>
      </p:pic>
      <p:pic>
        <p:nvPicPr>
          <p:cNvPr id="4" name="Image 2" descr="preencoded.png">    </p:cNvPr>
          <p:cNvPicPr>
            <a:picLocks noChangeAspect="1"/>
          </p:cNvPicPr>
          <p:nvPr/>
        </p:nvPicPr>
        <p:blipFill>
          <a:blip r:embed="rId3"/>
          <a:stretch>
            <a:fillRect/>
          </a:stretch>
        </p:blipFill>
        <p:spPr>
          <a:xfrm>
            <a:off x="11137392" y="2057400"/>
            <a:ext cx="539496" cy="539496"/>
          </a:xfrm>
          <a:prstGeom prst="rect">
            <a:avLst/>
          </a:prstGeom>
        </p:spPr>
      </p:pic>
      <p:pic>
        <p:nvPicPr>
          <p:cNvPr id="5" name="Image 3" descr="preencoded.png">    </p:cNvPr>
          <p:cNvPicPr>
            <a:picLocks noChangeAspect="1"/>
          </p:cNvPicPr>
          <p:nvPr/>
        </p:nvPicPr>
        <p:blipFill>
          <a:blip r:embed="rId4"/>
          <a:stretch>
            <a:fillRect/>
          </a:stretch>
        </p:blipFill>
        <p:spPr>
          <a:xfrm>
            <a:off x="5824728" y="2057400"/>
            <a:ext cx="539496" cy="539496"/>
          </a:xfrm>
          <a:prstGeom prst="rect">
            <a:avLst/>
          </a:prstGeom>
        </p:spPr>
      </p:pic>
      <p:pic>
        <p:nvPicPr>
          <p:cNvPr id="6" name="Image 4" descr="preencoded.png">    </p:cNvPr>
          <p:cNvPicPr>
            <a:picLocks noChangeAspect="1"/>
          </p:cNvPicPr>
          <p:nvPr/>
        </p:nvPicPr>
        <p:blipFill>
          <a:blip r:embed="rId5"/>
          <a:stretch>
            <a:fillRect/>
          </a:stretch>
        </p:blipFill>
        <p:spPr>
          <a:xfrm>
            <a:off x="8485632" y="5440680"/>
            <a:ext cx="539496" cy="539496"/>
          </a:xfrm>
          <a:prstGeom prst="rect">
            <a:avLst/>
          </a:prstGeom>
        </p:spPr>
      </p:pic>
      <p:pic>
        <p:nvPicPr>
          <p:cNvPr id="7" name="Image 5" descr="preencoded.png">    </p:cNvPr>
          <p:cNvPicPr>
            <a:picLocks noChangeAspect="1"/>
          </p:cNvPicPr>
          <p:nvPr/>
        </p:nvPicPr>
        <p:blipFill>
          <a:blip r:embed="rId6"/>
          <a:stretch>
            <a:fillRect/>
          </a:stretch>
        </p:blipFill>
        <p:spPr>
          <a:xfrm>
            <a:off x="8485632" y="2057400"/>
            <a:ext cx="539496" cy="539496"/>
          </a:xfrm>
          <a:prstGeom prst="rect">
            <a:avLst/>
          </a:prstGeom>
        </p:spPr>
      </p:pic>
      <p:pic>
        <p:nvPicPr>
          <p:cNvPr id="8" name="Image 6" descr="preencoded.png">    </p:cNvPr>
          <p:cNvPicPr>
            <a:picLocks noChangeAspect="1"/>
          </p:cNvPicPr>
          <p:nvPr/>
        </p:nvPicPr>
        <p:blipFill>
          <a:blip r:embed="rId7"/>
          <a:stretch>
            <a:fillRect/>
          </a:stretch>
        </p:blipFill>
        <p:spPr>
          <a:xfrm>
            <a:off x="5824728" y="5440680"/>
            <a:ext cx="539496" cy="539496"/>
          </a:xfrm>
          <a:prstGeom prst="rect">
            <a:avLst/>
          </a:prstGeom>
        </p:spPr>
      </p:pic>
      <p:sp>
        <p:nvSpPr>
          <p:cNvPr id="9" name="Text 0"/>
          <p:cNvSpPr/>
          <p:nvPr/>
        </p:nvSpPr>
        <p:spPr>
          <a:xfrm>
            <a:off x="11320272" y="2176272"/>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3</a:t>
            </a:r>
            <a:endParaRPr lang="en-US" sz="2320" dirty="0"/>
          </a:p>
        </p:txBody>
      </p:sp>
      <p:sp>
        <p:nvSpPr>
          <p:cNvPr id="10" name="Text 1"/>
          <p:cNvSpPr/>
          <p:nvPr/>
        </p:nvSpPr>
        <p:spPr>
          <a:xfrm>
            <a:off x="6007608" y="2176272"/>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1</a:t>
            </a:r>
            <a:endParaRPr lang="en-US" sz="2320" dirty="0"/>
          </a:p>
        </p:txBody>
      </p:sp>
      <p:sp>
        <p:nvSpPr>
          <p:cNvPr id="11" name="Text 2"/>
          <p:cNvSpPr/>
          <p:nvPr/>
        </p:nvSpPr>
        <p:spPr>
          <a:xfrm>
            <a:off x="8668512" y="5559552"/>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5</a:t>
            </a:r>
            <a:endParaRPr lang="en-US" sz="2320" dirty="0"/>
          </a:p>
        </p:txBody>
      </p:sp>
      <p:sp>
        <p:nvSpPr>
          <p:cNvPr id="12" name="Text 3"/>
          <p:cNvSpPr/>
          <p:nvPr/>
        </p:nvSpPr>
        <p:spPr>
          <a:xfrm>
            <a:off x="8668512" y="2176272"/>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2</a:t>
            </a:r>
            <a:endParaRPr lang="en-US" sz="2320" dirty="0"/>
          </a:p>
        </p:txBody>
      </p:sp>
      <p:sp>
        <p:nvSpPr>
          <p:cNvPr id="13" name="Text 4"/>
          <p:cNvSpPr/>
          <p:nvPr/>
        </p:nvSpPr>
        <p:spPr>
          <a:xfrm>
            <a:off x="6007608" y="5559552"/>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4</a:t>
            </a:r>
            <a:endParaRPr lang="en-US" sz="2320" dirty="0"/>
          </a:p>
        </p:txBody>
      </p:sp>
      <p:sp>
        <p:nvSpPr>
          <p:cNvPr id="14" name="Text 5"/>
          <p:cNvSpPr/>
          <p:nvPr/>
        </p:nvSpPr>
        <p:spPr>
          <a:xfrm>
            <a:off x="6656832" y="5440680"/>
            <a:ext cx="1801368"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Reporting</a:t>
            </a:r>
            <a:endParaRPr lang="en-US" sz="2320" dirty="0"/>
          </a:p>
        </p:txBody>
      </p:sp>
      <p:sp>
        <p:nvSpPr>
          <p:cNvPr id="15" name="Text 6"/>
          <p:cNvSpPr/>
          <p:nvPr/>
        </p:nvSpPr>
        <p:spPr>
          <a:xfrm>
            <a:off x="6656832" y="3438144"/>
            <a:ext cx="1801368" cy="1417320"/>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Users can create, assign, and track tasks efficiently.</a:t>
            </a:r>
            <a:endParaRPr lang="en-US" sz="1850" dirty="0"/>
          </a:p>
        </p:txBody>
      </p:sp>
      <p:sp>
        <p:nvSpPr>
          <p:cNvPr id="16" name="Text 7"/>
          <p:cNvSpPr/>
          <p:nvPr/>
        </p:nvSpPr>
        <p:spPr>
          <a:xfrm>
            <a:off x="9308592" y="3017520"/>
            <a:ext cx="1801368" cy="2130552"/>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Team members can communicate and share updates in real-time.</a:t>
            </a:r>
            <a:endParaRPr lang="en-US" sz="1850" dirty="0"/>
          </a:p>
        </p:txBody>
      </p:sp>
      <p:sp>
        <p:nvSpPr>
          <p:cNvPr id="17" name="Text 8"/>
          <p:cNvSpPr/>
          <p:nvPr/>
        </p:nvSpPr>
        <p:spPr>
          <a:xfrm>
            <a:off x="5815584" y="685800"/>
            <a:ext cx="7973568" cy="832104"/>
          </a:xfrm>
          <a:prstGeom prst="rect">
            <a:avLst/>
          </a:prstGeom>
          <a:noFill/>
          <a:ln/>
        </p:spPr>
        <p:txBody>
          <a:bodyPr wrap="none" lIns="0" tIns="0" rIns="0" bIns="0" rtlCol="0" anchor="t"/>
          <a:lstStyle/>
          <a:p>
            <a:pPr algn="l" indent="0" marL="0">
              <a:lnSpc>
                <a:spcPts val="6500"/>
              </a:lnSpc>
              <a:buNone/>
            </a:pPr>
            <a:r>
              <a:rPr lang="en-US" sz="4640" dirty="0">
                <a:solidFill>
                  <a:srgbClr val="EAEAEA"/>
                </a:solidFill>
                <a:latin typeface="NotoSans-NotoSans-Regular" pitchFamily="34" charset="0"/>
                <a:ea typeface="NotoSans-NotoSans-Regular" pitchFamily="34" charset="-122"/>
                <a:cs typeface="NotoSans-NotoSans-Regular" pitchFamily="34" charset="-120"/>
              </a:rPr>
              <a:t>Key Features of the Tool</a:t>
            </a:r>
            <a:endParaRPr lang="en-US" sz="4640" dirty="0"/>
          </a:p>
        </p:txBody>
      </p:sp>
      <p:sp>
        <p:nvSpPr>
          <p:cNvPr id="18" name="Text 9"/>
          <p:cNvSpPr/>
          <p:nvPr/>
        </p:nvSpPr>
        <p:spPr>
          <a:xfrm>
            <a:off x="9308592" y="6821424"/>
            <a:ext cx="1801368" cy="1773936"/>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An intuitive design ensures ease of use for all team members.</a:t>
            </a:r>
            <a:endParaRPr lang="en-US" sz="1850" dirty="0"/>
          </a:p>
        </p:txBody>
      </p:sp>
      <p:sp>
        <p:nvSpPr>
          <p:cNvPr id="19" name="Text 10"/>
          <p:cNvSpPr/>
          <p:nvPr/>
        </p:nvSpPr>
        <p:spPr>
          <a:xfrm>
            <a:off x="9308592" y="5440680"/>
            <a:ext cx="1801368" cy="1243584"/>
          </a:xfrm>
          <a:prstGeom prst="rect">
            <a:avLst/>
          </a:prstGeom>
          <a:noFill/>
          <a:ln/>
        </p:spPr>
        <p:txBody>
          <a:bodyPr wrap="squar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User-Friendly Interface</a:t>
            </a:r>
            <a:endParaRPr lang="en-US" sz="2320" dirty="0"/>
          </a:p>
        </p:txBody>
      </p:sp>
      <p:sp>
        <p:nvSpPr>
          <p:cNvPr id="20" name="Text 11"/>
          <p:cNvSpPr/>
          <p:nvPr/>
        </p:nvSpPr>
        <p:spPr>
          <a:xfrm>
            <a:off x="6656832" y="2057400"/>
            <a:ext cx="1801368" cy="1243584"/>
          </a:xfrm>
          <a:prstGeom prst="rect">
            <a:avLst/>
          </a:prstGeom>
          <a:noFill/>
          <a:ln/>
        </p:spPr>
        <p:txBody>
          <a:bodyPr wrap="squar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Task Management</a:t>
            </a:r>
            <a:endParaRPr lang="en-US" sz="2320" dirty="0"/>
          </a:p>
        </p:txBody>
      </p:sp>
      <p:sp>
        <p:nvSpPr>
          <p:cNvPr id="21" name="Text 12"/>
          <p:cNvSpPr/>
          <p:nvPr/>
        </p:nvSpPr>
        <p:spPr>
          <a:xfrm>
            <a:off x="11960352" y="3017520"/>
            <a:ext cx="1801368" cy="1417320"/>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Built-in timers help monitor the time spent on tasks.</a:t>
            </a:r>
            <a:endParaRPr lang="en-US" sz="1850" dirty="0"/>
          </a:p>
        </p:txBody>
      </p:sp>
      <p:sp>
        <p:nvSpPr>
          <p:cNvPr id="22" name="Text 13"/>
          <p:cNvSpPr/>
          <p:nvPr/>
        </p:nvSpPr>
        <p:spPr>
          <a:xfrm>
            <a:off x="6656832" y="5998464"/>
            <a:ext cx="1801368" cy="2130552"/>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Generate reports to analyze project progress and team performance.</a:t>
            </a:r>
            <a:endParaRPr lang="en-US" sz="1850" dirty="0"/>
          </a:p>
        </p:txBody>
      </p:sp>
      <p:sp>
        <p:nvSpPr>
          <p:cNvPr id="23" name="Text 14"/>
          <p:cNvSpPr/>
          <p:nvPr/>
        </p:nvSpPr>
        <p:spPr>
          <a:xfrm>
            <a:off x="11960352" y="2057400"/>
            <a:ext cx="1801368" cy="832104"/>
          </a:xfrm>
          <a:prstGeom prst="rect">
            <a:avLst/>
          </a:prstGeom>
          <a:noFill/>
          <a:ln/>
        </p:spPr>
        <p:txBody>
          <a:bodyPr wrap="squar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Time Tracking</a:t>
            </a:r>
            <a:endParaRPr lang="en-US" sz="2320" dirty="0"/>
          </a:p>
        </p:txBody>
      </p:sp>
      <p:sp>
        <p:nvSpPr>
          <p:cNvPr id="24" name="Text 15"/>
          <p:cNvSpPr/>
          <p:nvPr/>
        </p:nvSpPr>
        <p:spPr>
          <a:xfrm>
            <a:off x="9308592" y="2057400"/>
            <a:ext cx="1801368" cy="832104"/>
          </a:xfrm>
          <a:prstGeom prst="rect">
            <a:avLst/>
          </a:prstGeom>
          <a:noFill/>
          <a:ln/>
        </p:spPr>
        <p:txBody>
          <a:bodyPr wrap="squar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Collaboration</a:t>
            </a:r>
            <a:endParaRPr lang="en-US" sz="232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6576" y="36576"/>
            <a:ext cx="4956048" cy="8174736"/>
          </a:xfrm>
          <a:prstGeom prst="rect">
            <a:avLst/>
          </a:prstGeom>
        </p:spPr>
      </p:pic>
      <p:pic>
        <p:nvPicPr>
          <p:cNvPr id="4" name="Image 2" descr="preencoded.png">    </p:cNvPr>
          <p:cNvPicPr>
            <a:picLocks noChangeAspect="1"/>
          </p:cNvPicPr>
          <p:nvPr/>
        </p:nvPicPr>
        <p:blipFill>
          <a:blip r:embed="rId3"/>
          <a:stretch>
            <a:fillRect/>
          </a:stretch>
        </p:blipFill>
        <p:spPr>
          <a:xfrm>
            <a:off x="5824728" y="3227832"/>
            <a:ext cx="539496" cy="539496"/>
          </a:xfrm>
          <a:prstGeom prst="rect">
            <a:avLst/>
          </a:prstGeom>
        </p:spPr>
      </p:pic>
      <p:pic>
        <p:nvPicPr>
          <p:cNvPr id="5" name="Image 3" descr="preencoded.png">    </p:cNvPr>
          <p:cNvPicPr>
            <a:picLocks noChangeAspect="1"/>
          </p:cNvPicPr>
          <p:nvPr/>
        </p:nvPicPr>
        <p:blipFill>
          <a:blip r:embed="rId4"/>
          <a:stretch>
            <a:fillRect/>
          </a:stretch>
        </p:blipFill>
        <p:spPr>
          <a:xfrm>
            <a:off x="11137392" y="3227832"/>
            <a:ext cx="539496" cy="539496"/>
          </a:xfrm>
          <a:prstGeom prst="rect">
            <a:avLst/>
          </a:prstGeom>
        </p:spPr>
      </p:pic>
      <p:pic>
        <p:nvPicPr>
          <p:cNvPr id="6" name="Image 4" descr="preencoded.png">    </p:cNvPr>
          <p:cNvPicPr>
            <a:picLocks noChangeAspect="1"/>
          </p:cNvPicPr>
          <p:nvPr/>
        </p:nvPicPr>
        <p:blipFill>
          <a:blip r:embed="rId5"/>
          <a:stretch>
            <a:fillRect/>
          </a:stretch>
        </p:blipFill>
        <p:spPr>
          <a:xfrm>
            <a:off x="8485632" y="3227832"/>
            <a:ext cx="539496" cy="539496"/>
          </a:xfrm>
          <a:prstGeom prst="rect">
            <a:avLst/>
          </a:prstGeom>
        </p:spPr>
      </p:pic>
      <p:sp>
        <p:nvSpPr>
          <p:cNvPr id="7" name="Text 0"/>
          <p:cNvSpPr/>
          <p:nvPr/>
        </p:nvSpPr>
        <p:spPr>
          <a:xfrm>
            <a:off x="6007608" y="3337560"/>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1</a:t>
            </a:r>
            <a:endParaRPr lang="en-US" sz="2320" dirty="0"/>
          </a:p>
        </p:txBody>
      </p:sp>
      <p:sp>
        <p:nvSpPr>
          <p:cNvPr id="8" name="Text 1"/>
          <p:cNvSpPr/>
          <p:nvPr/>
        </p:nvSpPr>
        <p:spPr>
          <a:xfrm>
            <a:off x="11320272" y="3337560"/>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3</a:t>
            </a:r>
            <a:endParaRPr lang="en-US" sz="2320" dirty="0"/>
          </a:p>
        </p:txBody>
      </p:sp>
      <p:sp>
        <p:nvSpPr>
          <p:cNvPr id="9" name="Text 2"/>
          <p:cNvSpPr/>
          <p:nvPr/>
        </p:nvSpPr>
        <p:spPr>
          <a:xfrm>
            <a:off x="8668512" y="3337560"/>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2</a:t>
            </a:r>
            <a:endParaRPr lang="en-US" sz="2320" dirty="0"/>
          </a:p>
        </p:txBody>
      </p:sp>
      <p:sp>
        <p:nvSpPr>
          <p:cNvPr id="10" name="Text 3"/>
          <p:cNvSpPr/>
          <p:nvPr/>
        </p:nvSpPr>
        <p:spPr>
          <a:xfrm>
            <a:off x="6656832" y="4187952"/>
            <a:ext cx="1801368" cy="1773936"/>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Streamlines project workflows and reduces time spent on tasks.</a:t>
            </a:r>
            <a:endParaRPr lang="en-US" sz="1850" dirty="0"/>
          </a:p>
        </p:txBody>
      </p:sp>
      <p:sp>
        <p:nvSpPr>
          <p:cNvPr id="11" name="Text 4"/>
          <p:cNvSpPr/>
          <p:nvPr/>
        </p:nvSpPr>
        <p:spPr>
          <a:xfrm>
            <a:off x="6656832" y="3227832"/>
            <a:ext cx="1801368" cy="832104"/>
          </a:xfrm>
          <a:prstGeom prst="rect">
            <a:avLst/>
          </a:prstGeom>
          <a:noFill/>
          <a:ln/>
        </p:spPr>
        <p:txBody>
          <a:bodyPr wrap="squar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Increased Efficiency</a:t>
            </a:r>
            <a:endParaRPr lang="en-US" sz="2320" dirty="0"/>
          </a:p>
        </p:txBody>
      </p:sp>
      <p:sp>
        <p:nvSpPr>
          <p:cNvPr id="12" name="Text 5"/>
          <p:cNvSpPr/>
          <p:nvPr/>
        </p:nvSpPr>
        <p:spPr>
          <a:xfrm>
            <a:off x="9308592" y="3227832"/>
            <a:ext cx="1801368" cy="1243584"/>
          </a:xfrm>
          <a:prstGeom prst="rect">
            <a:avLst/>
          </a:prstGeom>
          <a:noFill/>
          <a:ln/>
        </p:spPr>
        <p:txBody>
          <a:bodyPr wrap="squar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Enhanced Collaboration</a:t>
            </a:r>
            <a:endParaRPr lang="en-US" sz="2320" dirty="0"/>
          </a:p>
        </p:txBody>
      </p:sp>
      <p:sp>
        <p:nvSpPr>
          <p:cNvPr id="13" name="Text 6"/>
          <p:cNvSpPr/>
          <p:nvPr/>
        </p:nvSpPr>
        <p:spPr>
          <a:xfrm>
            <a:off x="11960352" y="3227832"/>
            <a:ext cx="1801368" cy="832104"/>
          </a:xfrm>
          <a:prstGeom prst="rect">
            <a:avLst/>
          </a:prstGeom>
          <a:noFill/>
          <a:ln/>
        </p:spPr>
        <p:txBody>
          <a:bodyPr wrap="squar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Better Tracking</a:t>
            </a:r>
            <a:endParaRPr lang="en-US" sz="2320" dirty="0"/>
          </a:p>
        </p:txBody>
      </p:sp>
      <p:sp>
        <p:nvSpPr>
          <p:cNvPr id="14" name="Text 7"/>
          <p:cNvSpPr/>
          <p:nvPr/>
        </p:nvSpPr>
        <p:spPr>
          <a:xfrm>
            <a:off x="9308592" y="4608576"/>
            <a:ext cx="1801368" cy="1773936"/>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Facilitates communication among team members in real-time.</a:t>
            </a:r>
            <a:endParaRPr lang="en-US" sz="1850" dirty="0"/>
          </a:p>
        </p:txBody>
      </p:sp>
      <p:sp>
        <p:nvSpPr>
          <p:cNvPr id="15" name="Text 8"/>
          <p:cNvSpPr/>
          <p:nvPr/>
        </p:nvSpPr>
        <p:spPr>
          <a:xfrm>
            <a:off x="11960352" y="4187952"/>
            <a:ext cx="1801368" cy="1773936"/>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Allows for easy monitoring of project progress and deadlines.</a:t>
            </a:r>
            <a:endParaRPr lang="en-US" sz="1850" dirty="0"/>
          </a:p>
        </p:txBody>
      </p:sp>
      <p:sp>
        <p:nvSpPr>
          <p:cNvPr id="16" name="Text 9"/>
          <p:cNvSpPr/>
          <p:nvPr/>
        </p:nvSpPr>
        <p:spPr>
          <a:xfrm>
            <a:off x="5815584" y="1856232"/>
            <a:ext cx="7973568" cy="832104"/>
          </a:xfrm>
          <a:prstGeom prst="rect">
            <a:avLst/>
          </a:prstGeom>
          <a:noFill/>
          <a:ln/>
        </p:spPr>
        <p:txBody>
          <a:bodyPr wrap="none" lIns="0" tIns="0" rIns="0" bIns="0" rtlCol="0" anchor="t"/>
          <a:lstStyle/>
          <a:p>
            <a:pPr algn="l" indent="0" marL="0">
              <a:lnSpc>
                <a:spcPts val="6500"/>
              </a:lnSpc>
              <a:buNone/>
            </a:pPr>
            <a:r>
              <a:rPr lang="en-US" sz="4640" dirty="0">
                <a:solidFill>
                  <a:srgbClr val="EAEAEA"/>
                </a:solidFill>
                <a:latin typeface="NotoSans-NotoSans-Regular" pitchFamily="34" charset="0"/>
                <a:ea typeface="NotoSans-NotoSans-Regular" pitchFamily="34" charset="-122"/>
                <a:cs typeface="NotoSans-NotoSans-Regular" pitchFamily="34" charset="-120"/>
              </a:rPr>
              <a:t>Benefits of Using the Tool</a:t>
            </a:r>
            <a:endParaRPr lang="en-US" sz="464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46920" y="36576"/>
            <a:ext cx="4956048" cy="8174736"/>
          </a:xfrm>
          <a:prstGeom prst="rect">
            <a:avLst/>
          </a:prstGeom>
        </p:spPr>
      </p:pic>
      <p:sp>
        <p:nvSpPr>
          <p:cNvPr id="4" name="Text 0"/>
          <p:cNvSpPr/>
          <p:nvPr/>
        </p:nvSpPr>
        <p:spPr>
          <a:xfrm>
            <a:off x="1106424" y="3273552"/>
            <a:ext cx="7470648"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Enhanced Communication</a:t>
            </a:r>
            <a:endParaRPr lang="en-US" sz="2320" dirty="0"/>
          </a:p>
        </p:txBody>
      </p:sp>
      <p:sp>
        <p:nvSpPr>
          <p:cNvPr id="5" name="Text 1"/>
          <p:cNvSpPr/>
          <p:nvPr/>
        </p:nvSpPr>
        <p:spPr>
          <a:xfrm>
            <a:off x="1106424" y="5971032"/>
            <a:ext cx="7470648"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Scalability</a:t>
            </a:r>
            <a:endParaRPr lang="en-US" sz="2320" dirty="0"/>
          </a:p>
        </p:txBody>
      </p:sp>
      <p:sp>
        <p:nvSpPr>
          <p:cNvPr id="6" name="Text 2"/>
          <p:cNvSpPr/>
          <p:nvPr/>
        </p:nvSpPr>
        <p:spPr>
          <a:xfrm>
            <a:off x="1106424" y="3822192"/>
            <a:ext cx="7470648" cy="713232"/>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Real-time updates reduce misunderstandings and improve teamwork.</a:t>
            </a:r>
            <a:endParaRPr lang="en-US" sz="1850" dirty="0"/>
          </a:p>
        </p:txBody>
      </p:sp>
      <p:sp>
        <p:nvSpPr>
          <p:cNvPr id="7" name="Text 3"/>
          <p:cNvSpPr/>
          <p:nvPr/>
        </p:nvSpPr>
        <p:spPr>
          <a:xfrm>
            <a:off x="1106424" y="2093976"/>
            <a:ext cx="7470648"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Increased Productivity</a:t>
            </a:r>
            <a:endParaRPr lang="en-US" sz="2320" dirty="0"/>
          </a:p>
        </p:txBody>
      </p:sp>
      <p:sp>
        <p:nvSpPr>
          <p:cNvPr id="8" name="Text 4"/>
          <p:cNvSpPr/>
          <p:nvPr/>
        </p:nvSpPr>
        <p:spPr>
          <a:xfrm>
            <a:off x="1106424" y="5349240"/>
            <a:ext cx="7470648" cy="356616"/>
          </a:xfrm>
          <a:prstGeom prst="rect">
            <a:avLst/>
          </a:prstGeom>
          <a:noFill/>
          <a:ln/>
        </p:spPr>
        <p:txBody>
          <a:bodyPr wrap="non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Helps allocate resources effectively, minimizing waste.</a:t>
            </a:r>
            <a:endParaRPr lang="en-US" sz="1850" dirty="0"/>
          </a:p>
        </p:txBody>
      </p:sp>
      <p:sp>
        <p:nvSpPr>
          <p:cNvPr id="9" name="Text 5"/>
          <p:cNvSpPr/>
          <p:nvPr/>
        </p:nvSpPr>
        <p:spPr>
          <a:xfrm>
            <a:off x="1106424" y="6528816"/>
            <a:ext cx="7470648" cy="713232"/>
          </a:xfrm>
          <a:prstGeom prst="rect">
            <a:avLst/>
          </a:prstGeom>
          <a:noFill/>
          <a:ln/>
        </p:spPr>
        <p:txBody>
          <a:bodyPr wrap="squar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The tool can grow with the organization, accommodating more projects and users.</a:t>
            </a:r>
            <a:endParaRPr lang="en-US" sz="1850" dirty="0"/>
          </a:p>
        </p:txBody>
      </p:sp>
      <p:sp>
        <p:nvSpPr>
          <p:cNvPr id="10" name="Text 6"/>
          <p:cNvSpPr/>
          <p:nvPr/>
        </p:nvSpPr>
        <p:spPr>
          <a:xfrm>
            <a:off x="859536" y="868680"/>
            <a:ext cx="7973568" cy="832104"/>
          </a:xfrm>
          <a:prstGeom prst="rect">
            <a:avLst/>
          </a:prstGeom>
          <a:noFill/>
          <a:ln/>
        </p:spPr>
        <p:txBody>
          <a:bodyPr wrap="none" lIns="0" tIns="0" rIns="0" bIns="0" rtlCol="0" anchor="t"/>
          <a:lstStyle/>
          <a:p>
            <a:pPr algn="l" indent="0" marL="0">
              <a:lnSpc>
                <a:spcPts val="6500"/>
              </a:lnSpc>
              <a:buNone/>
            </a:pPr>
            <a:r>
              <a:rPr lang="en-US" sz="4640" dirty="0">
                <a:solidFill>
                  <a:srgbClr val="EAEAEA"/>
                </a:solidFill>
                <a:latin typeface="NotoSans-NotoSans-Regular" pitchFamily="34" charset="0"/>
                <a:ea typeface="NotoSans-NotoSans-Regular" pitchFamily="34" charset="-122"/>
                <a:cs typeface="NotoSans-NotoSans-Regular" pitchFamily="34" charset="-120"/>
              </a:rPr>
              <a:t>Benefits of Using the Tool</a:t>
            </a:r>
            <a:endParaRPr lang="en-US" sz="4640" dirty="0"/>
          </a:p>
        </p:txBody>
      </p:sp>
      <p:sp>
        <p:nvSpPr>
          <p:cNvPr id="11" name="Text 7"/>
          <p:cNvSpPr/>
          <p:nvPr/>
        </p:nvSpPr>
        <p:spPr>
          <a:xfrm>
            <a:off x="1106424" y="4800600"/>
            <a:ext cx="7470648" cy="420624"/>
          </a:xfrm>
          <a:prstGeom prst="rect">
            <a:avLst/>
          </a:prstGeom>
          <a:noFill/>
          <a:ln/>
        </p:spPr>
        <p:txBody>
          <a:bodyPr wrap="none" lIns="0" tIns="0" rIns="0" bIns="0" rtlCol="0" anchor="t"/>
          <a:lstStyle/>
          <a:p>
            <a:pPr algn="l" indent="0" marL="0">
              <a:lnSpc>
                <a:spcPts val="3250"/>
              </a:lnSpc>
              <a:buNone/>
            </a:pPr>
            <a:r>
              <a:rPr lang="en-US" sz="2320" dirty="0">
                <a:solidFill>
                  <a:srgbClr val="EAEAEA"/>
                </a:solidFill>
                <a:latin typeface="NotoSans-NotoSans-Regular" pitchFamily="34" charset="0"/>
                <a:ea typeface="NotoSans-NotoSans-Regular" pitchFamily="34" charset="-122"/>
                <a:cs typeface="NotoSans-NotoSans-Regular" pitchFamily="34" charset="-120"/>
              </a:rPr>
              <a:t>Better Resource Management</a:t>
            </a:r>
            <a:endParaRPr lang="en-US" sz="2320" dirty="0"/>
          </a:p>
        </p:txBody>
      </p:sp>
      <p:sp>
        <p:nvSpPr>
          <p:cNvPr id="12" name="Text 8"/>
          <p:cNvSpPr/>
          <p:nvPr/>
        </p:nvSpPr>
        <p:spPr>
          <a:xfrm>
            <a:off x="1106424" y="2651760"/>
            <a:ext cx="7470648" cy="356616"/>
          </a:xfrm>
          <a:prstGeom prst="rect">
            <a:avLst/>
          </a:prstGeom>
          <a:noFill/>
          <a:ln/>
        </p:spPr>
        <p:txBody>
          <a:bodyPr wrap="none" lIns="0" tIns="0" rIns="0" bIns="0" rtlCol="0" anchor="t"/>
          <a:lstStyle/>
          <a:p>
            <a:pPr algn="l" indent="0" marL="0">
              <a:lnSpc>
                <a:spcPts val="2780"/>
              </a:lnSpc>
              <a:buNone/>
            </a:pPr>
            <a:r>
              <a:rPr lang="en-US" sz="1850" dirty="0">
                <a:solidFill>
                  <a:srgbClr val="D7D7D7"/>
                </a:solidFill>
                <a:latin typeface="NotoSans-NotoSans-Regular" pitchFamily="34" charset="0"/>
                <a:ea typeface="NotoSans-NotoSans-Regular" pitchFamily="34" charset="-122"/>
                <a:cs typeface="NotoSans-NotoSans-Regular" pitchFamily="34" charset="-120"/>
              </a:rPr>
              <a:t>Streamlined processes lead to more efficient project execution.</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2025-03-15T07:08:07Z</dcterms:created>
  <dcterms:modified xsi:type="dcterms:W3CDTF">2025-03-15T07:08:07Z</dcterms:modified>
</cp:coreProperties>
</file>